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9144000" cy="5143500" type="screen16x9"/>
  <p:notesSz cx="6858000" cy="9144000"/>
  <p:embeddedFontLst>
    <p:embeddedFont>
      <p:font typeface="Nunito" pitchFamily="2" charset="0"/>
      <p:regular r:id="rId38"/>
      <p:bold r:id="rId39"/>
      <p:italic r:id="rId40"/>
      <p:boldItalic r:id="rId41"/>
    </p:embeddedFont>
    <p:embeddedFont>
      <p:font typeface="Old Standard TT" panose="020B0604020202020204"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852"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a:t>
            </a:r>
            <a:r>
              <a:rPr lang="en" sz="1400">
                <a:solidFill>
                  <a:schemeClr val="dk1"/>
                </a:solidFill>
              </a:rPr>
              <a:t>Hello everyone! Welcome to The Great Resignation Analysis! I'm Heather Bailey, and our group members are Gus Sanchez, Marc Palumbo, and Roxann Lopez.</a:t>
            </a: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1937c30c154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1937c30c15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People quitting their jobs as their values no longer align with the companies. Toxic work cultures.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37c30c154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37c30c15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a:t>
            </a:r>
            <a:r>
              <a:rPr lang="en" sz="1200">
                <a:solidFill>
                  <a:schemeClr val="dk1"/>
                </a:solidFill>
              </a:rPr>
              <a:t>Employees are searching for better wages, location, company work culture, and flexibility with work hours.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937c30c154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937c30c154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Roxann - Work from home has become the new normal during pandemic. Individuals do not want to work in the office any more. Better work/life balance.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7bee92606e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7bee92606e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Roxann - IBM surveyed approx 1400 of their employees. </a:t>
            </a:r>
            <a:endParaRPr sz="1400">
              <a:solidFill>
                <a:schemeClr val="dk1"/>
              </a:solidFill>
            </a:endParaRPr>
          </a:p>
          <a:p>
            <a:pPr marL="0" lvl="0" indent="0" algn="l" rtl="0">
              <a:spcBef>
                <a:spcPts val="0"/>
              </a:spcBef>
              <a:spcAft>
                <a:spcPts val="0"/>
              </a:spcAft>
              <a:buNone/>
            </a:pPr>
            <a:r>
              <a:rPr lang="en" sz="1400">
                <a:solidFill>
                  <a:schemeClr val="dk1"/>
                </a:solidFill>
              </a:rPr>
              <a:t>Here are 6 subplots of the data provided from that survey.</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Education Field: (1) Below College, (2) College, (3) Bachelor, (4) Master, (5) Doctor</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Job Involvement, Job Satisfaction, Environment Satisfaction, &amp; Relationship Satisfaction: (1) Low, (2) Medium, (3) High,  (4) Very High</a:t>
            </a:r>
            <a:endParaRPr sz="1200">
              <a:solidFill>
                <a:srgbClr val="24292F"/>
              </a:solidFill>
              <a:highlight>
                <a:srgbClr val="FFFFFF"/>
              </a:highlight>
            </a:endParaRPr>
          </a:p>
          <a:p>
            <a:pPr marL="457200" lvl="0" indent="-304800" algn="l" rtl="0">
              <a:lnSpc>
                <a:spcPct val="115000"/>
              </a:lnSpc>
              <a:spcBef>
                <a:spcPts val="0"/>
              </a:spcBef>
              <a:spcAft>
                <a:spcPts val="0"/>
              </a:spcAft>
              <a:buClr>
                <a:srgbClr val="24292F"/>
              </a:buClr>
              <a:buSzPts val="1200"/>
              <a:buChar char="●"/>
            </a:pPr>
            <a:r>
              <a:rPr lang="en" sz="1200">
                <a:solidFill>
                  <a:srgbClr val="24292F"/>
                </a:solidFill>
                <a:highlight>
                  <a:srgbClr val="FFFFFF"/>
                </a:highlight>
              </a:rPr>
              <a:t>Work/Life Balance: (1) Bad, (2) Good, (3) Better, (4) Best</a:t>
            </a:r>
            <a:endParaRPr sz="1200">
              <a:solidFill>
                <a:srgbClr val="24292F"/>
              </a:solidFill>
              <a:highlight>
                <a:srgbClr val="FFFFFF"/>
              </a:highlight>
            </a:endParaRPr>
          </a:p>
          <a:p>
            <a:pPr marL="0" lvl="0" indent="0" algn="l" rtl="0">
              <a:spcBef>
                <a:spcPts val="1200"/>
              </a:spcBef>
              <a:spcAft>
                <a:spcPts val="0"/>
              </a:spcAft>
              <a:buNone/>
            </a:pP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901dcf0093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901dcf0093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Roxann - Men are experiencing attrition more than women, overtime plays a big factor in discontent.</a:t>
            </a:r>
            <a:endParaRPr sz="14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901dcf0093_0_2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901dcf0093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Roxann -spending more time away from home causes employees to experience attrition.</a:t>
            </a:r>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7bee92606e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7bee92606e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Marc -  </a:t>
            </a:r>
            <a:r>
              <a:rPr lang="en" sz="1400">
                <a:solidFill>
                  <a:schemeClr val="dk1"/>
                </a:solidFill>
              </a:rPr>
              <a:t>Introduce self as database administrator and mention how you help transform set</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Explain how we thought dataset was more usable than it actually was</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Mention unnecessary column, bad formatting, and summary columns in raw data set</a:t>
            </a:r>
            <a:endParaRPr sz="1400">
              <a:solidFill>
                <a:schemeClr val="dk1"/>
              </a:solidFill>
            </a:endParaRPr>
          </a:p>
          <a:p>
            <a:pPr marL="457200" lvl="0" indent="-317500" algn="l" rtl="0">
              <a:lnSpc>
                <a:spcPct val="115000"/>
              </a:lnSpc>
              <a:spcBef>
                <a:spcPts val="0"/>
              </a:spcBef>
              <a:spcAft>
                <a:spcPts val="0"/>
              </a:spcAft>
              <a:buClr>
                <a:schemeClr val="dk1"/>
              </a:buClr>
              <a:buSzPts val="1400"/>
              <a:buAutoNum type="arabicPeriod"/>
            </a:pPr>
            <a:r>
              <a:rPr lang="en" sz="1400">
                <a:solidFill>
                  <a:schemeClr val="dk1"/>
                </a:solidFill>
              </a:rPr>
              <a:t>Transition to clean data slide</a:t>
            </a:r>
            <a:endParaRPr sz="1400">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I am Marc, primarily responsible for the ETL process and database creation and connecting to our models  - ROLE CIRCLE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Pictured is raw data</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What we thought</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Only delete certain columns, format data types</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Actually wrong</a:t>
            </a:r>
            <a:endParaRPr>
              <a:solidFill>
                <a:schemeClr val="dk1"/>
              </a:solidFill>
            </a:endParaRPr>
          </a:p>
          <a:p>
            <a:pPr marL="914400" lvl="1" indent="-298450" algn="l" rtl="0">
              <a:lnSpc>
                <a:spcPct val="115000"/>
              </a:lnSpc>
              <a:spcBef>
                <a:spcPts val="0"/>
              </a:spcBef>
              <a:spcAft>
                <a:spcPts val="0"/>
              </a:spcAft>
              <a:buClr>
                <a:schemeClr val="dk1"/>
              </a:buClr>
              <a:buSzPts val="1100"/>
              <a:buChar char="-"/>
            </a:pPr>
            <a:r>
              <a:rPr lang="en">
                <a:solidFill>
                  <a:schemeClr val="dk1"/>
                </a:solidFill>
              </a:rPr>
              <a:t>Things that were wrong: </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All the united states data we’re duplicates of previous information</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LineCode was unnecessary for our  purposes</a:t>
            </a:r>
            <a:endParaRPr>
              <a:solidFill>
                <a:schemeClr val="dk1"/>
              </a:solidFill>
            </a:endParaRPr>
          </a:p>
          <a:p>
            <a:pPr marL="1371600" lvl="2" indent="-298450" algn="l" rtl="0">
              <a:lnSpc>
                <a:spcPct val="115000"/>
              </a:lnSpc>
              <a:spcBef>
                <a:spcPts val="0"/>
              </a:spcBef>
              <a:spcAft>
                <a:spcPts val="0"/>
              </a:spcAft>
              <a:buClr>
                <a:schemeClr val="dk1"/>
              </a:buClr>
              <a:buSzPts val="1100"/>
              <a:buChar char="-"/>
            </a:pPr>
            <a:r>
              <a:rPr lang="en">
                <a:solidFill>
                  <a:schemeClr val="dk1"/>
                </a:solidFill>
              </a:rPr>
              <a:t>Description had summary data and major formatting issues with indents and random characters (move to next slide)</a:t>
            </a:r>
            <a:endParaRPr>
              <a:solidFill>
                <a:schemeClr val="dk1"/>
              </a:solidFill>
            </a:endParaRPr>
          </a:p>
          <a:p>
            <a:pPr marL="457200" lvl="0" indent="-298450" algn="l" rtl="0">
              <a:lnSpc>
                <a:spcPct val="115000"/>
              </a:lnSpc>
              <a:spcBef>
                <a:spcPts val="0"/>
              </a:spcBef>
              <a:spcAft>
                <a:spcPts val="0"/>
              </a:spcAft>
              <a:buClr>
                <a:schemeClr val="dk1"/>
              </a:buClr>
              <a:buSzPts val="1100"/>
              <a:buChar char="-"/>
            </a:pPr>
            <a:r>
              <a:rPr lang="en">
                <a:solidFill>
                  <a:schemeClr val="dk1"/>
                </a:solidFill>
              </a:rPr>
              <a:t>Describe the problem with the summary data. That totaled all the rows under it, and how we sought help in attacking the issue in the following slide </a:t>
            </a:r>
            <a:endParaRPr sz="14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7bee92606e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7bee92606e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a:t>
            </a:r>
            <a:endParaRPr sz="14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7bee92606e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7bee92606e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7bee92606e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7bee92606e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bee92606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bee9260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400">
                <a:solidFill>
                  <a:schemeClr val="dk1"/>
                </a:solidFill>
              </a:rPr>
              <a:t>Heather - What is the Great Resignation? An ongoing economic trend in which employees have voluntarily resigned from their jobs en masse, beginning in early 2021 in the wake of the COVID-19 pandemic. </a:t>
            </a:r>
            <a:endParaRPr sz="14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901dcf0093_0_2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901dcf0093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901dcf0093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901dcf0093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Marc - (Describe)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17bee92606e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17bee92606e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200">
                <a:solidFill>
                  <a:schemeClr val="dk1"/>
                </a:solidFill>
              </a:rPr>
              <a:t>Hello everyone, my name is Gus and I was primarily in charge of the Machine Learning portion as well as the Tableau portion of our project for the Great Resignation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For the exploratory portion of our project I used matplotlib and the graph style fivethirtyeight for historical analysis purposes of the three industries most affected and least affected during the Great Resignation.</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The data that was used and collected for this portion was from the Federal Reserve Economic Data at St. Louis </a:t>
            </a: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901dcf0093_0_1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901dcf0093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2100" algn="l" rtl="0">
              <a:lnSpc>
                <a:spcPct val="115000"/>
              </a:lnSpc>
              <a:spcBef>
                <a:spcPts val="0"/>
              </a:spcBef>
              <a:spcAft>
                <a:spcPts val="0"/>
              </a:spcAft>
              <a:buClr>
                <a:schemeClr val="dk1"/>
              </a:buClr>
              <a:buSzPts val="1000"/>
              <a:buChar char="-"/>
            </a:pPr>
            <a:r>
              <a:rPr lang="en" sz="1200">
                <a:solidFill>
                  <a:schemeClr val="dk1"/>
                </a:solidFill>
              </a:rPr>
              <a:t>The industries least affected during this time period are Finance, IT, and Professional &amp; Business in which all three with the slight exception of Professional &amp; Business took a slight dip during the start of the pandemic to which it quickly rose again with factors such as the rise in remote work. </a:t>
            </a:r>
            <a:endParaRPr sz="14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901dcf0093_0_1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901dcf0093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200">
                <a:solidFill>
                  <a:schemeClr val="dk1"/>
                </a:solidFill>
              </a:rPr>
              <a:t>The industries most affected during this time period are Manufacturing, Education and Health Services, and Hospitality.</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7bee92606e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7bee92606e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200">
                <a:solidFill>
                  <a:schemeClr val="dk1"/>
                </a:solidFill>
              </a:rPr>
              <a:t>All three industries took a massive toll and dip during the Great Resignation and it has only been the beginning of 2022 in which these industries are slowly recovering with the exception of Manufacturing </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7bee92606e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7bee92606e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200">
                <a:solidFill>
                  <a:schemeClr val="dk1"/>
                </a:solidFill>
              </a:rPr>
              <a:t>During the implementation and exploratory stage of our Machine Learning model, we initially had planned to use regression models but it became soon apparent that our question we hoped to have answered is a time series related problem. For that reason our group then shifted our interest to time series forecasting models. For this reason we decided to use Skforecast that is a python library that eases using scikit-learn regressors as multi-step forecasters.</a:t>
            </a: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7bee92606e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7bee92606e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400">
                <a:solidFill>
                  <a:schemeClr val="dk1"/>
                </a:solidFill>
              </a:rPr>
              <a:t>Incorporated the python zip() function for parallel iteration to have a new DataFrame with the six desired industries for forecasting.</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Split the GeoName column to Metropolitan portion and Nonmetropolitan portion.</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Reorder of columns in the new DataFrame.</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Label encode Geoname column with '0' being for Metropolitan portion and '1' for Nonmetropolitan portion.</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Created a new DataFrame with pandas iterrows() method to generate an iterator object of the DataFrame, in this case generating a Year column for time series forecasting.</a:t>
            </a:r>
            <a:endParaRPr sz="14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7bee92606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7bee92606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Converted the new 'Year' column from a scalar, array-like, Series or DataFrame/dict-like to a pandas datetime object.</a:t>
            </a:r>
            <a:endParaRPr sz="1400"/>
          </a:p>
          <a:p>
            <a:pPr marL="457200" lvl="0" indent="-317500" algn="l" rtl="0">
              <a:spcBef>
                <a:spcPts val="0"/>
              </a:spcBef>
              <a:spcAft>
                <a:spcPts val="0"/>
              </a:spcAft>
              <a:buSzPts val="1400"/>
              <a:buChar char="-"/>
            </a:pPr>
            <a:r>
              <a:rPr lang="en" sz="1400"/>
              <a:t>Label encode the State column.</a:t>
            </a:r>
            <a:endParaRPr sz="1400"/>
          </a:p>
          <a:p>
            <a:pPr marL="457200" lvl="0" indent="-317500" algn="l" rtl="0">
              <a:spcBef>
                <a:spcPts val="0"/>
              </a:spcBef>
              <a:spcAft>
                <a:spcPts val="0"/>
              </a:spcAft>
              <a:buSzPts val="1400"/>
              <a:buChar char="-"/>
            </a:pPr>
            <a:r>
              <a:rPr lang="en" sz="1400"/>
              <a:t>Label encode the Description column.</a:t>
            </a:r>
            <a:endParaRPr sz="1400"/>
          </a:p>
          <a:p>
            <a:pPr marL="457200" lvl="0" indent="-317500" algn="l" rtl="0">
              <a:spcBef>
                <a:spcPts val="0"/>
              </a:spcBef>
              <a:spcAft>
                <a:spcPts val="0"/>
              </a:spcAft>
              <a:buSzPts val="1400"/>
              <a:buChar char="-"/>
            </a:pPr>
            <a:r>
              <a:rPr lang="en" sz="1400"/>
              <a:t>Reindex the Year column as a index.</a:t>
            </a: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99dc0f6ab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99dc0f6ab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We decided to use Recursive autoregressive forecasting and ForecasterAutoreg that inputs frequency distribution.</a:t>
            </a:r>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7bee92606e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7bee92606e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a:t>
            </a:r>
            <a:r>
              <a:rPr lang="en" sz="1400">
                <a:solidFill>
                  <a:schemeClr val="dk1"/>
                </a:solidFill>
              </a:rPr>
              <a:t> Many have speculated as to why individuals have become more willing to leave their current employers, and we hope to provide some evidence and possibly some answers for this after analyzing the data we have discovered. For our project, we will be focusing on the U.S. workforce, primarily in the manufacturing, healthcare and hospitality, and education sectors.</a:t>
            </a:r>
            <a:endParaRPr sz="140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7bee92606e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7bee92606e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400">
                <a:solidFill>
                  <a:schemeClr val="dk1"/>
                </a:solidFill>
              </a:rPr>
              <a:t>One of the main challenges of this project was with the original Year index having duplicate values and in order to use Skforecast the frequency has to be set as 'AS' or beginning of the year with unique values.</a:t>
            </a: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99dc0f6ab6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99dc0f6ab6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Char char="-"/>
            </a:pPr>
            <a:r>
              <a:rPr lang="en" sz="1400">
                <a:solidFill>
                  <a:schemeClr val="dk1"/>
                </a:solidFill>
              </a:rPr>
              <a:t>The last portion to bypass the value error was to input an iterrow function to the “Year” column to input milliseconds to give unique values for each column.</a:t>
            </a:r>
            <a:endParaRPr sz="1400">
              <a:solidFill>
                <a:schemeClr val="dk1"/>
              </a:solidFill>
            </a:endParaRPr>
          </a:p>
          <a:p>
            <a:pPr marL="457200" lvl="0" indent="-317500" algn="l" rtl="0">
              <a:lnSpc>
                <a:spcPct val="115000"/>
              </a:lnSpc>
              <a:spcBef>
                <a:spcPts val="0"/>
              </a:spcBef>
              <a:spcAft>
                <a:spcPts val="0"/>
              </a:spcAft>
              <a:buClr>
                <a:schemeClr val="dk1"/>
              </a:buClr>
              <a:buSzPts val="1400"/>
              <a:buChar char="-"/>
            </a:pPr>
            <a:r>
              <a:rPr lang="en" sz="1400">
                <a:solidFill>
                  <a:schemeClr val="dk1"/>
                </a:solidFill>
              </a:rPr>
              <a:t>We then split our data into our train and test model dates and then inputted it into Skforecast and plotted our prediction for our six industries for forecasting. </a:t>
            </a: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17bee92606e_0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17bee92606e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7bee92606e_0_1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7bee92606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chemeClr val="dk1"/>
                </a:solidFill>
              </a:rPr>
              <a:t>Heather - We set out to find a correlation between certain factors like length of commute, age, education level, marital status, etc. and rates of resignation. We encountered a few obstacles along the way, including a lack of appropriate data, and some challenges with the machine learning portion. In the future, we would research the topic more thoroughly beforehand, don’t make any assumptions, and have resource data that has time series associated with it.</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199dc0f6ab6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199dc0f6ab6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We utilized python, Pandas, SQL, Jupyter Notebook, Postgres, SKForecast, Matplotlib and Tableau.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1922d1607d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1922d1607d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7bee92606e_0_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7bee92606e_0_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a:t>
            </a:r>
            <a:r>
              <a:rPr lang="en" sz="1400">
                <a:solidFill>
                  <a:schemeClr val="dk1"/>
                </a:solidFill>
              </a:rPr>
              <a:t> I bet the majority of us have contemplated quitting a job at one point or another. As we progress through our analysis, I’d like you to think about why. Was the commute unbearable? Was the pay not worth it? Was it a toxic work environment? There are a multitude of reasons for resignations, we will explore a few of those. We chose this topic as a group because the onset of the Great Resignation has individually motivated each of us to pursue alternate career paths and we have personally been affected by this economic trend, as I’m sure many of you have.Understanding the contributing factors to the Great Resignation will enable us to better predict future economic trends.</a:t>
            </a:r>
            <a:endParaRPr sz="1600" b="1">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7bee92606e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7bee92606e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We used multiple data sets for our analysis. We performed ETL and created visualizations from the Kaggle dataset on Attrition and the economic data from FRED, and used the Bureau of Economic Analysis tables for our machine learning portion.</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7bee92606e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7bee92606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Heather - The questions we set out to answer were:</a:t>
            </a:r>
            <a:r>
              <a:rPr lang="en" sz="1400">
                <a:solidFill>
                  <a:schemeClr val="dk1"/>
                </a:solidFill>
              </a:rPr>
              <a:t> What are the contributing factors to individuals resigning from their jobs? What will future U.S. economic trends look like? And What industries will be most impacted in the future by resignations?</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937c30c15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937c30c15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chemeClr val="dk1"/>
                </a:solidFill>
              </a:rPr>
              <a:t>Roxann - Employee attrition measures how many workers are voluntarily or involuntarily leaving their jobs for many reasons. During the COVID-19 pandemic, there was a mass exit in the workforce that is widely known as the Great Resignation. There are various contributing factors, but they can be broken down into five categories known as The Five R’s. Retirement, relocation, reconsideration, reshuffling, reluctance. </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937c30c15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937c30c15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Roxann - Older employees retiring at accelerated rates during pandemic. Some even retiring early.</a:t>
            </a:r>
            <a:endParaRPr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937c30c154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1937c30c15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Roxann - People relocating from larger cities to smaller ones in hope for less stressful lifestyle.</a:t>
            </a:r>
            <a:endParaRPr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rm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rm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chemeClr val="lt2"/>
              </a:buClr>
              <a:buSzPts val="4200"/>
              <a:buNone/>
              <a:defRPr sz="4200">
                <a:solidFill>
                  <a:schemeClr val="lt2"/>
                </a:solidFill>
              </a:defRPr>
            </a:lvl1pPr>
            <a:lvl2pPr lvl="1" algn="ctr" rtl="0">
              <a:spcBef>
                <a:spcPts val="0"/>
              </a:spcBef>
              <a:spcAft>
                <a:spcPts val="0"/>
              </a:spcAft>
              <a:buClr>
                <a:schemeClr val="lt2"/>
              </a:buClr>
              <a:buSzPts val="4200"/>
              <a:buNone/>
              <a:defRPr sz="4200">
                <a:solidFill>
                  <a:schemeClr val="lt2"/>
                </a:solidFill>
              </a:defRPr>
            </a:lvl2pPr>
            <a:lvl3pPr lvl="2" algn="ctr" rtl="0">
              <a:spcBef>
                <a:spcPts val="0"/>
              </a:spcBef>
              <a:spcAft>
                <a:spcPts val="0"/>
              </a:spcAft>
              <a:buClr>
                <a:schemeClr val="lt2"/>
              </a:buClr>
              <a:buSzPts val="4200"/>
              <a:buNone/>
              <a:defRPr sz="4200">
                <a:solidFill>
                  <a:schemeClr val="lt2"/>
                </a:solidFill>
              </a:defRPr>
            </a:lvl3pPr>
            <a:lvl4pPr lvl="3" algn="ctr" rtl="0">
              <a:spcBef>
                <a:spcPts val="0"/>
              </a:spcBef>
              <a:spcAft>
                <a:spcPts val="0"/>
              </a:spcAft>
              <a:buClr>
                <a:schemeClr val="lt2"/>
              </a:buClr>
              <a:buSzPts val="4200"/>
              <a:buNone/>
              <a:defRPr sz="4200">
                <a:solidFill>
                  <a:schemeClr val="lt2"/>
                </a:solidFill>
              </a:defRPr>
            </a:lvl4pPr>
            <a:lvl5pPr lvl="4" algn="ctr" rtl="0">
              <a:spcBef>
                <a:spcPts val="0"/>
              </a:spcBef>
              <a:spcAft>
                <a:spcPts val="0"/>
              </a:spcAft>
              <a:buClr>
                <a:schemeClr val="lt2"/>
              </a:buClr>
              <a:buSzPts val="4200"/>
              <a:buNone/>
              <a:defRPr sz="4200">
                <a:solidFill>
                  <a:schemeClr val="lt2"/>
                </a:solidFill>
              </a:defRPr>
            </a:lvl5pPr>
            <a:lvl6pPr lvl="5" algn="ctr" rtl="0">
              <a:spcBef>
                <a:spcPts val="0"/>
              </a:spcBef>
              <a:spcAft>
                <a:spcPts val="0"/>
              </a:spcAft>
              <a:buClr>
                <a:schemeClr val="lt2"/>
              </a:buClr>
              <a:buSzPts val="4200"/>
              <a:buNone/>
              <a:defRPr sz="4200">
                <a:solidFill>
                  <a:schemeClr val="lt2"/>
                </a:solidFill>
              </a:defRPr>
            </a:lvl6pPr>
            <a:lvl7pPr lvl="6" algn="ctr" rtl="0">
              <a:spcBef>
                <a:spcPts val="0"/>
              </a:spcBef>
              <a:spcAft>
                <a:spcPts val="0"/>
              </a:spcAft>
              <a:buClr>
                <a:schemeClr val="lt2"/>
              </a:buClr>
              <a:buSzPts val="4200"/>
              <a:buNone/>
              <a:defRPr sz="4200">
                <a:solidFill>
                  <a:schemeClr val="lt2"/>
                </a:solidFill>
              </a:defRPr>
            </a:lvl7pPr>
            <a:lvl8pPr lvl="7" algn="ctr" rtl="0">
              <a:spcBef>
                <a:spcPts val="0"/>
              </a:spcBef>
              <a:spcAft>
                <a:spcPts val="0"/>
              </a:spcAft>
              <a:buClr>
                <a:schemeClr val="lt2"/>
              </a:buClr>
              <a:buSzPts val="4200"/>
              <a:buNone/>
              <a:defRPr sz="4200">
                <a:solidFill>
                  <a:schemeClr val="lt2"/>
                </a:solidFill>
              </a:defRPr>
            </a:lvl8pPr>
            <a:lvl9pPr lvl="8" algn="ctr" rtl="0">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Clr>
                <a:schemeClr val="accent1"/>
              </a:buClr>
              <a:buSzPts val="1800"/>
              <a:buChar char="●"/>
              <a:defRPr>
                <a:solidFill>
                  <a:schemeClr val="accent1"/>
                </a:solidFill>
              </a:defRPr>
            </a:lvl1pPr>
            <a:lvl2pPr marL="914400" lvl="1" indent="-317500" rtl="0">
              <a:spcBef>
                <a:spcPts val="0"/>
              </a:spcBef>
              <a:spcAft>
                <a:spcPts val="0"/>
              </a:spcAft>
              <a:buClr>
                <a:schemeClr val="accent1"/>
              </a:buClr>
              <a:buSzPts val="1400"/>
              <a:buChar char="○"/>
              <a:defRPr>
                <a:solidFill>
                  <a:schemeClr val="accent1"/>
                </a:solidFill>
              </a:defRPr>
            </a:lvl2pPr>
            <a:lvl3pPr marL="1371600" lvl="2" indent="-317500" rtl="0">
              <a:spcBef>
                <a:spcPts val="0"/>
              </a:spcBef>
              <a:spcAft>
                <a:spcPts val="0"/>
              </a:spcAft>
              <a:buClr>
                <a:schemeClr val="accent1"/>
              </a:buClr>
              <a:buSzPts val="1400"/>
              <a:buChar char="■"/>
              <a:defRPr>
                <a:solidFill>
                  <a:schemeClr val="accent1"/>
                </a:solidFill>
              </a:defRPr>
            </a:lvl3pPr>
            <a:lvl4pPr marL="1828800" lvl="3" indent="-317500" rtl="0">
              <a:spcBef>
                <a:spcPts val="0"/>
              </a:spcBef>
              <a:spcAft>
                <a:spcPts val="0"/>
              </a:spcAft>
              <a:buClr>
                <a:schemeClr val="accent1"/>
              </a:buClr>
              <a:buSzPts val="1400"/>
              <a:buChar char="●"/>
              <a:defRPr>
                <a:solidFill>
                  <a:schemeClr val="accent1"/>
                </a:solidFill>
              </a:defRPr>
            </a:lvl4pPr>
            <a:lvl5pPr marL="2286000" lvl="4" indent="-317500" rtl="0">
              <a:spcBef>
                <a:spcPts val="0"/>
              </a:spcBef>
              <a:spcAft>
                <a:spcPts val="0"/>
              </a:spcAft>
              <a:buClr>
                <a:schemeClr val="accent1"/>
              </a:buClr>
              <a:buSzPts val="1400"/>
              <a:buChar char="○"/>
              <a:defRPr>
                <a:solidFill>
                  <a:schemeClr val="accent1"/>
                </a:solidFill>
              </a:defRPr>
            </a:lvl5pPr>
            <a:lvl6pPr marL="2743200" lvl="5" indent="-317500" rtl="0">
              <a:spcBef>
                <a:spcPts val="0"/>
              </a:spcBef>
              <a:spcAft>
                <a:spcPts val="0"/>
              </a:spcAft>
              <a:buClr>
                <a:schemeClr val="accent1"/>
              </a:buClr>
              <a:buSzPts val="1400"/>
              <a:buChar char="■"/>
              <a:defRPr>
                <a:solidFill>
                  <a:schemeClr val="accent1"/>
                </a:solidFill>
              </a:defRPr>
            </a:lvl6pPr>
            <a:lvl7pPr marL="3200400" lvl="6" indent="-317500" rtl="0">
              <a:spcBef>
                <a:spcPts val="0"/>
              </a:spcBef>
              <a:spcAft>
                <a:spcPts val="0"/>
              </a:spcAft>
              <a:buClr>
                <a:schemeClr val="accent1"/>
              </a:buClr>
              <a:buSzPts val="1400"/>
              <a:buChar char="●"/>
              <a:defRPr>
                <a:solidFill>
                  <a:schemeClr val="accent1"/>
                </a:solidFill>
              </a:defRPr>
            </a:lvl7pPr>
            <a:lvl8pPr marL="3657600" lvl="7" indent="-317500" rtl="0">
              <a:spcBef>
                <a:spcPts val="0"/>
              </a:spcBef>
              <a:spcAft>
                <a:spcPts val="0"/>
              </a:spcAft>
              <a:buClr>
                <a:schemeClr val="accent1"/>
              </a:buClr>
              <a:buSzPts val="1400"/>
              <a:buChar char="○"/>
              <a:defRPr>
                <a:solidFill>
                  <a:schemeClr val="accent1"/>
                </a:solidFill>
              </a:defRPr>
            </a:lvl8pPr>
            <a:lvl9pPr marL="4114800" lvl="8" indent="-317500" rtl="0">
              <a:spcBef>
                <a:spcPts val="0"/>
              </a:spcBef>
              <a:spcAft>
                <a:spcPts val="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rtl="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1"/>
                </a:solidFill>
                <a:latin typeface="Old Standard TT"/>
                <a:ea typeface="Old Standard TT"/>
                <a:cs typeface="Old Standard TT"/>
                <a:sym typeface="Old Standard TT"/>
              </a:defRPr>
            </a:lvl1pPr>
            <a:lvl2pPr lvl="1" algn="r" rtl="0">
              <a:buNone/>
              <a:defRPr sz="1000">
                <a:solidFill>
                  <a:schemeClr val="dk1"/>
                </a:solidFill>
                <a:latin typeface="Old Standard TT"/>
                <a:ea typeface="Old Standard TT"/>
                <a:cs typeface="Old Standard TT"/>
                <a:sym typeface="Old Standard TT"/>
              </a:defRPr>
            </a:lvl2pPr>
            <a:lvl3pPr lvl="2" algn="r" rtl="0">
              <a:buNone/>
              <a:defRPr sz="1000">
                <a:solidFill>
                  <a:schemeClr val="dk1"/>
                </a:solidFill>
                <a:latin typeface="Old Standard TT"/>
                <a:ea typeface="Old Standard TT"/>
                <a:cs typeface="Old Standard TT"/>
                <a:sym typeface="Old Standard TT"/>
              </a:defRPr>
            </a:lvl3pPr>
            <a:lvl4pPr lvl="3" algn="r" rtl="0">
              <a:buNone/>
              <a:defRPr sz="1000">
                <a:solidFill>
                  <a:schemeClr val="dk1"/>
                </a:solidFill>
                <a:latin typeface="Old Standard TT"/>
                <a:ea typeface="Old Standard TT"/>
                <a:cs typeface="Old Standard TT"/>
                <a:sym typeface="Old Standard TT"/>
              </a:defRPr>
            </a:lvl4pPr>
            <a:lvl5pPr lvl="4" algn="r" rtl="0">
              <a:buNone/>
              <a:defRPr sz="1000">
                <a:solidFill>
                  <a:schemeClr val="dk1"/>
                </a:solidFill>
                <a:latin typeface="Old Standard TT"/>
                <a:ea typeface="Old Standard TT"/>
                <a:cs typeface="Old Standard TT"/>
                <a:sym typeface="Old Standard TT"/>
              </a:defRPr>
            </a:lvl5pPr>
            <a:lvl6pPr lvl="5" algn="r" rtl="0">
              <a:buNone/>
              <a:defRPr sz="1000">
                <a:solidFill>
                  <a:schemeClr val="dk1"/>
                </a:solidFill>
                <a:latin typeface="Old Standard TT"/>
                <a:ea typeface="Old Standard TT"/>
                <a:cs typeface="Old Standard TT"/>
                <a:sym typeface="Old Standard TT"/>
              </a:defRPr>
            </a:lvl6pPr>
            <a:lvl7pPr lvl="6" algn="r" rtl="0">
              <a:buNone/>
              <a:defRPr sz="1000">
                <a:solidFill>
                  <a:schemeClr val="dk1"/>
                </a:solidFill>
                <a:latin typeface="Old Standard TT"/>
                <a:ea typeface="Old Standard TT"/>
                <a:cs typeface="Old Standard TT"/>
                <a:sym typeface="Old Standard TT"/>
              </a:defRPr>
            </a:lvl7pPr>
            <a:lvl8pPr lvl="7" algn="r" rtl="0">
              <a:buNone/>
              <a:defRPr sz="1000">
                <a:solidFill>
                  <a:schemeClr val="dk1"/>
                </a:solidFill>
                <a:latin typeface="Old Standard TT"/>
                <a:ea typeface="Old Standard TT"/>
                <a:cs typeface="Old Standard TT"/>
                <a:sym typeface="Old Standard TT"/>
              </a:defRPr>
            </a:lvl8pPr>
            <a:lvl9pPr lvl="8" algn="r" rtl="0">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slow">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public.tableau.com/app/profile/gustavo.sanchez8211/viz/Great_Resignation_Analysis_Dashboard/GreatResignationAnalysisStory"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hyperlink" Target="https://fred.stlouisfed.org/series/MANEMP" TargetMode="External"/><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hyperlink" Target="https://www.bls.gov/data/#employment" TargetMode="External"/><Relationship Id="rId11" Type="http://schemas.openxmlformats.org/officeDocument/2006/relationships/image" Target="../media/image14.png"/><Relationship Id="rId5" Type="http://schemas.openxmlformats.org/officeDocument/2006/relationships/hyperlink" Target="https://apps.bea.gov/iTable/?reqid=70&amp;step=1&amp;acrdn=8#eyJhcHBpZCI6NzAsInN0ZXBzIjpbMSwyNCwyOSwyNSwzMSwyNiwyNywzMCwzMF0sImRhdGEiOltbIlRhYmxlSWQiLCI1MjYiXSxbIkNsYXNzaWZpY2F0aW9uIiwiTkFJQ1MiXSxbIk1ham9yX0FyZWEiLCIwIl0sWyJTdGF0ZSIsWyIwIl1dLFsiQXJlYSIsWyJYWCJdXSxbIlN0YXRpc3RpYyIsIi0xIl0sWyJVbml0X29mX21lYXN1cmUiLCJMZXZlbHMiXSxbIlllYXIiLFsiMjAyMCIsIjIwMTkiLCIyMDE4IiwiMjAxNyJdXSxbIlllYXJCZWdpbiIsIi0xIl0sWyJZZWFyX0VuZCIsIi0xIl1dfQ==" TargetMode="External"/><Relationship Id="rId10" Type="http://schemas.openxmlformats.org/officeDocument/2006/relationships/image" Target="../media/image13.png"/><Relationship Id="rId4" Type="http://schemas.openxmlformats.org/officeDocument/2006/relationships/hyperlink" Target="https://apps.bea.gov/iTable/?reqid=70&amp;step=1&amp;acrdn=6#eyJhcHBpZCI6NzAsInN0ZXBzIjpbMSwyNCwyOSwyNSwzMSwyNiwyNywzMCwzMF0sImRhdGEiOltbIlRhYmxlSWQiLCIzMyJdLFsiQ2xhc3NpZmljYXRpb24iLCJOQUlDUyJdLFsiTWFqb3JfQXJlYSIsIjEwIl0sWyJTdGF0ZSIsWyIxMCJdXSxbIkFyZWEiLFsiWFgiXV0sWyJTdGF0aXN0aWMiLCItMSJdLFsiVW5pdF9vZl9tZWFzdXJlIiwiTGV2ZWxzIl0sWyJZZWFyIixbIjIwMjAiLCIyMDE5IiwiMjAxOCIsIjIwMTciLCIyMDE2IiwiMjAxNSIsIjIwMTQiXV0sWyJZZWFyQmVnaW4iLCItMSJdLFsiWWVhcl9FbmQiLCItMSJdXX0=" TargetMode="External"/><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82350" y="348425"/>
            <a:ext cx="7870500" cy="10266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latin typeface="Nunito"/>
                <a:ea typeface="Nunito"/>
                <a:cs typeface="Nunito"/>
                <a:sym typeface="Nunito"/>
              </a:rPr>
              <a:t>The Great Resignation Analysis</a:t>
            </a:r>
            <a:endParaRPr>
              <a:latin typeface="Nunito"/>
              <a:ea typeface="Nunito"/>
              <a:cs typeface="Nunito"/>
              <a:sym typeface="Nunito"/>
            </a:endParaRPr>
          </a:p>
        </p:txBody>
      </p:sp>
      <p:sp>
        <p:nvSpPr>
          <p:cNvPr id="60" name="Google Shape;60;p13"/>
          <p:cNvSpPr txBox="1">
            <a:spLocks noGrp="1"/>
          </p:cNvSpPr>
          <p:nvPr>
            <p:ph type="subTitle" idx="1"/>
          </p:nvPr>
        </p:nvSpPr>
        <p:spPr>
          <a:xfrm>
            <a:off x="1209175" y="1926650"/>
            <a:ext cx="6790500" cy="25455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a:solidFill>
                  <a:schemeClr val="lt2"/>
                </a:solidFill>
                <a:latin typeface="Nunito"/>
                <a:ea typeface="Nunito"/>
                <a:cs typeface="Nunito"/>
                <a:sym typeface="Nunito"/>
              </a:rPr>
              <a:t>Contributing Members:</a:t>
            </a:r>
            <a:endParaRPr b="1" u="sng">
              <a:solidFill>
                <a:schemeClr val="lt2"/>
              </a:solidFill>
              <a:latin typeface="Nunito"/>
              <a:ea typeface="Nunito"/>
              <a:cs typeface="Nunito"/>
              <a:sym typeface="Nunito"/>
            </a:endParaRPr>
          </a:p>
          <a:p>
            <a:pPr marL="0" lvl="0" indent="0" algn="l" rtl="0">
              <a:spcBef>
                <a:spcPts val="0"/>
              </a:spcBef>
              <a:spcAft>
                <a:spcPts val="0"/>
              </a:spcAft>
              <a:buNone/>
            </a:pPr>
            <a:endParaRPr b="1" u="sng">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Gus Sanchez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Marc Palumbo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Roxann Lopez </a:t>
            </a:r>
            <a:endParaRPr>
              <a:solidFill>
                <a:schemeClr val="lt2"/>
              </a:solidFill>
              <a:latin typeface="Nunito"/>
              <a:ea typeface="Nunito"/>
              <a:cs typeface="Nunito"/>
              <a:sym typeface="Nunito"/>
            </a:endParaRPr>
          </a:p>
          <a:p>
            <a:pPr marL="0" lvl="0" indent="0" algn="l" rtl="0">
              <a:spcBef>
                <a:spcPts val="0"/>
              </a:spcBef>
              <a:spcAft>
                <a:spcPts val="0"/>
              </a:spcAft>
              <a:buNone/>
            </a:pPr>
            <a:r>
              <a:rPr lang="en">
                <a:solidFill>
                  <a:schemeClr val="lt2"/>
                </a:solidFill>
                <a:latin typeface="Nunito"/>
                <a:ea typeface="Nunito"/>
                <a:cs typeface="Nunito"/>
                <a:sym typeface="Nunito"/>
              </a:rPr>
              <a:t>Heather Bailey</a:t>
            </a:r>
            <a:endParaRPr>
              <a:solidFill>
                <a:schemeClr val="lt2"/>
              </a:solidFill>
              <a:latin typeface="Nunito"/>
              <a:ea typeface="Nunito"/>
              <a:cs typeface="Nunito"/>
              <a:sym typeface="Nunito"/>
            </a:endParaRPr>
          </a:p>
          <a:p>
            <a:pPr marL="0" lvl="0" indent="0" algn="l" rtl="0">
              <a:spcBef>
                <a:spcPts val="0"/>
              </a:spcBef>
              <a:spcAft>
                <a:spcPts val="0"/>
              </a:spcAft>
              <a:buNone/>
            </a:pPr>
            <a:endParaRPr>
              <a:solidFill>
                <a:schemeClr val="lt2"/>
              </a:solidFill>
              <a:latin typeface="Nunito"/>
              <a:ea typeface="Nunito"/>
              <a:cs typeface="Nunito"/>
              <a:sym typeface="Nunito"/>
            </a:endParaRPr>
          </a:p>
        </p:txBody>
      </p:sp>
      <p:pic>
        <p:nvPicPr>
          <p:cNvPr id="61" name="Google Shape;61;p13"/>
          <p:cNvPicPr preferRelativeResize="0"/>
          <p:nvPr/>
        </p:nvPicPr>
        <p:blipFill rotWithShape="1">
          <a:blip r:embed="rId3">
            <a:alphaModFix/>
          </a:blip>
          <a:srcRect l="919" t="12795" r="5289" b="14168"/>
          <a:stretch/>
        </p:blipFill>
        <p:spPr>
          <a:xfrm>
            <a:off x="4918525" y="3132800"/>
            <a:ext cx="4028226" cy="17369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ctrTitle"/>
          </p:nvPr>
        </p:nvSpPr>
        <p:spPr>
          <a:xfrm>
            <a:off x="0" y="255100"/>
            <a:ext cx="5454900" cy="9900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Reconsideration</a:t>
            </a:r>
            <a:endParaRPr/>
          </a:p>
        </p:txBody>
      </p:sp>
      <p:pic>
        <p:nvPicPr>
          <p:cNvPr id="137" name="Google Shape;137;p22"/>
          <p:cNvPicPr preferRelativeResize="0"/>
          <p:nvPr/>
        </p:nvPicPr>
        <p:blipFill>
          <a:blip r:embed="rId3">
            <a:alphaModFix/>
          </a:blip>
          <a:stretch>
            <a:fillRect/>
          </a:stretch>
        </p:blipFill>
        <p:spPr>
          <a:xfrm>
            <a:off x="1711188" y="1696425"/>
            <a:ext cx="5721623" cy="34470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ctrTitle"/>
          </p:nvPr>
        </p:nvSpPr>
        <p:spPr>
          <a:xfrm>
            <a:off x="0" y="412075"/>
            <a:ext cx="4670100" cy="908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Reshuffling</a:t>
            </a:r>
            <a:endParaRPr/>
          </a:p>
        </p:txBody>
      </p:sp>
      <p:pic>
        <p:nvPicPr>
          <p:cNvPr id="143" name="Google Shape;143;p23"/>
          <p:cNvPicPr preferRelativeResize="0"/>
          <p:nvPr/>
        </p:nvPicPr>
        <p:blipFill>
          <a:blip r:embed="rId3">
            <a:alphaModFix/>
          </a:blip>
          <a:stretch>
            <a:fillRect/>
          </a:stretch>
        </p:blipFill>
        <p:spPr>
          <a:xfrm>
            <a:off x="1724914" y="1712950"/>
            <a:ext cx="5694170" cy="3430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4"/>
          <p:cNvSpPr txBox="1">
            <a:spLocks noGrp="1"/>
          </p:cNvSpPr>
          <p:nvPr>
            <p:ph type="ctrTitle"/>
          </p:nvPr>
        </p:nvSpPr>
        <p:spPr>
          <a:xfrm>
            <a:off x="0" y="294325"/>
            <a:ext cx="4591500" cy="1009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Reluctance</a:t>
            </a:r>
            <a:endParaRPr/>
          </a:p>
        </p:txBody>
      </p:sp>
      <p:pic>
        <p:nvPicPr>
          <p:cNvPr id="149" name="Google Shape;149;p24"/>
          <p:cNvPicPr preferRelativeResize="0"/>
          <p:nvPr/>
        </p:nvPicPr>
        <p:blipFill>
          <a:blip r:embed="rId3">
            <a:alphaModFix/>
          </a:blip>
          <a:stretch>
            <a:fillRect/>
          </a:stretch>
        </p:blipFill>
        <p:spPr>
          <a:xfrm>
            <a:off x="1565100" y="1696450"/>
            <a:ext cx="6013812" cy="34470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p:nvPr>
        </p:nvSpPr>
        <p:spPr>
          <a:xfrm>
            <a:off x="4572000" y="32582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
        <p:nvSpPr>
          <p:cNvPr id="155" name="Google Shape;155;p25"/>
          <p:cNvSpPr txBox="1">
            <a:spLocks noGrp="1"/>
          </p:cNvSpPr>
          <p:nvPr>
            <p:ph type="body" idx="1"/>
          </p:nvPr>
        </p:nvSpPr>
        <p:spPr>
          <a:xfrm>
            <a:off x="311700" y="1266225"/>
            <a:ext cx="8520600" cy="3397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Data exploration phase: person 1 present</a:t>
            </a:r>
            <a:endParaRPr/>
          </a:p>
        </p:txBody>
      </p:sp>
      <p:pic>
        <p:nvPicPr>
          <p:cNvPr id="156" name="Google Shape;156;p25"/>
          <p:cNvPicPr preferRelativeResize="0"/>
          <p:nvPr/>
        </p:nvPicPr>
        <p:blipFill>
          <a:blip r:embed="rId3">
            <a:alphaModFix/>
          </a:blip>
          <a:stretch>
            <a:fillRect/>
          </a:stretch>
        </p:blipFill>
        <p:spPr>
          <a:xfrm>
            <a:off x="222925" y="230725"/>
            <a:ext cx="4222776" cy="4487150"/>
          </a:xfrm>
          <a:prstGeom prst="rect">
            <a:avLst/>
          </a:prstGeom>
          <a:noFill/>
          <a:ln w="28575" cap="flat" cmpd="sng">
            <a:solidFill>
              <a:schemeClr val="dk2"/>
            </a:solidFill>
            <a:prstDash val="solid"/>
            <a:round/>
            <a:headEnd type="none" w="sm" len="sm"/>
            <a:tailEnd type="none" w="sm" len="sm"/>
          </a:ln>
        </p:spPr>
      </p:pic>
      <p:pic>
        <p:nvPicPr>
          <p:cNvPr id="157" name="Google Shape;157;p25"/>
          <p:cNvPicPr preferRelativeResize="0"/>
          <p:nvPr/>
        </p:nvPicPr>
        <p:blipFill>
          <a:blip r:embed="rId4">
            <a:alphaModFix/>
          </a:blip>
          <a:stretch>
            <a:fillRect/>
          </a:stretch>
        </p:blipFill>
        <p:spPr>
          <a:xfrm>
            <a:off x="3573250" y="1172362"/>
            <a:ext cx="5444501" cy="35455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1"/>
        <p:cNvGrpSpPr/>
        <p:nvPr/>
      </p:nvGrpSpPr>
      <p:grpSpPr>
        <a:xfrm>
          <a:off x="0" y="0"/>
          <a:ext cx="0" cy="0"/>
          <a:chOff x="0" y="0"/>
          <a:chExt cx="0" cy="0"/>
        </a:xfrm>
      </p:grpSpPr>
      <p:pic>
        <p:nvPicPr>
          <p:cNvPr id="162" name="Google Shape;162;p26"/>
          <p:cNvPicPr preferRelativeResize="0"/>
          <p:nvPr/>
        </p:nvPicPr>
        <p:blipFill>
          <a:blip r:embed="rId3">
            <a:alphaModFix/>
          </a:blip>
          <a:stretch>
            <a:fillRect/>
          </a:stretch>
        </p:blipFill>
        <p:spPr>
          <a:xfrm>
            <a:off x="641425" y="1084550"/>
            <a:ext cx="3639225" cy="3551775"/>
          </a:xfrm>
          <a:prstGeom prst="rect">
            <a:avLst/>
          </a:prstGeom>
          <a:noFill/>
          <a:ln w="28575" cap="flat" cmpd="sng">
            <a:solidFill>
              <a:schemeClr val="dk2"/>
            </a:solidFill>
            <a:prstDash val="solid"/>
            <a:round/>
            <a:headEnd type="none" w="sm" len="sm"/>
            <a:tailEnd type="none" w="sm" len="sm"/>
          </a:ln>
        </p:spPr>
      </p:pic>
      <p:pic>
        <p:nvPicPr>
          <p:cNvPr id="163" name="Google Shape;163;p26"/>
          <p:cNvPicPr preferRelativeResize="0"/>
          <p:nvPr/>
        </p:nvPicPr>
        <p:blipFill>
          <a:blip r:embed="rId4">
            <a:alphaModFix/>
          </a:blip>
          <a:stretch>
            <a:fillRect/>
          </a:stretch>
        </p:blipFill>
        <p:spPr>
          <a:xfrm>
            <a:off x="4614750" y="1065750"/>
            <a:ext cx="3639225" cy="3570575"/>
          </a:xfrm>
          <a:prstGeom prst="rect">
            <a:avLst/>
          </a:prstGeom>
          <a:noFill/>
          <a:ln w="28575" cap="flat" cmpd="sng">
            <a:solidFill>
              <a:schemeClr val="dk2"/>
            </a:solidFill>
            <a:prstDash val="solid"/>
            <a:round/>
            <a:headEnd type="none" w="sm" len="sm"/>
            <a:tailEnd type="none" w="sm" len="sm"/>
          </a:ln>
        </p:spPr>
      </p:pic>
      <p:sp>
        <p:nvSpPr>
          <p:cNvPr id="164" name="Google Shape;164;p26"/>
          <p:cNvSpPr txBox="1">
            <a:spLocks noGrp="1"/>
          </p:cNvSpPr>
          <p:nvPr>
            <p:ph type="title"/>
          </p:nvPr>
        </p:nvSpPr>
        <p:spPr>
          <a:xfrm>
            <a:off x="149350" y="16817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68"/>
        <p:cNvGrpSpPr/>
        <p:nvPr/>
      </p:nvGrpSpPr>
      <p:grpSpPr>
        <a:xfrm>
          <a:off x="0" y="0"/>
          <a:ext cx="0" cy="0"/>
          <a:chOff x="0" y="0"/>
          <a:chExt cx="0" cy="0"/>
        </a:xfrm>
      </p:grpSpPr>
      <p:pic>
        <p:nvPicPr>
          <p:cNvPr id="169" name="Google Shape;169;p27"/>
          <p:cNvPicPr preferRelativeResize="0"/>
          <p:nvPr/>
        </p:nvPicPr>
        <p:blipFill>
          <a:blip r:embed="rId3">
            <a:alphaModFix/>
          </a:blip>
          <a:stretch>
            <a:fillRect/>
          </a:stretch>
        </p:blipFill>
        <p:spPr>
          <a:xfrm>
            <a:off x="642899" y="1052200"/>
            <a:ext cx="3817749" cy="3798076"/>
          </a:xfrm>
          <a:prstGeom prst="rect">
            <a:avLst/>
          </a:prstGeom>
          <a:noFill/>
          <a:ln w="28575" cap="flat" cmpd="sng">
            <a:solidFill>
              <a:schemeClr val="dk2"/>
            </a:solidFill>
            <a:prstDash val="solid"/>
            <a:round/>
            <a:headEnd type="none" w="sm" len="sm"/>
            <a:tailEnd type="none" w="sm" len="sm"/>
          </a:ln>
        </p:spPr>
      </p:pic>
      <p:pic>
        <p:nvPicPr>
          <p:cNvPr id="170" name="Google Shape;170;p27"/>
          <p:cNvPicPr preferRelativeResize="0"/>
          <p:nvPr/>
        </p:nvPicPr>
        <p:blipFill>
          <a:blip r:embed="rId4">
            <a:alphaModFix/>
          </a:blip>
          <a:stretch>
            <a:fillRect/>
          </a:stretch>
        </p:blipFill>
        <p:spPr>
          <a:xfrm>
            <a:off x="4725651" y="1064600"/>
            <a:ext cx="3792824" cy="3773275"/>
          </a:xfrm>
          <a:prstGeom prst="rect">
            <a:avLst/>
          </a:prstGeom>
          <a:noFill/>
          <a:ln w="28575" cap="flat" cmpd="sng">
            <a:solidFill>
              <a:schemeClr val="dk2"/>
            </a:solidFill>
            <a:prstDash val="solid"/>
            <a:round/>
            <a:headEnd type="none" w="sm" len="sm"/>
            <a:tailEnd type="none" w="sm" len="sm"/>
          </a:ln>
        </p:spPr>
      </p:pic>
      <p:sp>
        <p:nvSpPr>
          <p:cNvPr id="171" name="Google Shape;171;p27"/>
          <p:cNvSpPr txBox="1">
            <a:spLocks noGrp="1"/>
          </p:cNvSpPr>
          <p:nvPr>
            <p:ph type="title"/>
          </p:nvPr>
        </p:nvSpPr>
        <p:spPr>
          <a:xfrm>
            <a:off x="130450" y="186175"/>
            <a:ext cx="4330200" cy="7215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IBM Employee Survey</a:t>
            </a:r>
            <a:endParaRPr>
              <a:solidFill>
                <a:schemeClr val="accent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8"/>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sp>
        <p:nvSpPr>
          <p:cNvPr id="177" name="Google Shape;177;p28"/>
          <p:cNvSpPr txBox="1">
            <a:spLocks noGrp="1"/>
          </p:cNvSpPr>
          <p:nvPr>
            <p:ph type="body" idx="4294967295"/>
          </p:nvPr>
        </p:nvSpPr>
        <p:spPr>
          <a:xfrm>
            <a:off x="412300" y="1521950"/>
            <a:ext cx="1486200" cy="11715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solidFill>
                  <a:schemeClr val="lt1"/>
                </a:solidFill>
                <a:latin typeface="Nunito"/>
                <a:ea typeface="Nunito"/>
                <a:cs typeface="Nunito"/>
                <a:sym typeface="Nunito"/>
              </a:rPr>
              <a:t>Raw  Geographic Data</a:t>
            </a:r>
            <a:endParaRPr>
              <a:latin typeface="Nunito"/>
              <a:ea typeface="Nunito"/>
              <a:cs typeface="Nunito"/>
              <a:sym typeface="Nunito"/>
            </a:endParaRPr>
          </a:p>
        </p:txBody>
      </p:sp>
      <p:pic>
        <p:nvPicPr>
          <p:cNvPr id="178" name="Google Shape;178;p28"/>
          <p:cNvPicPr preferRelativeResize="0"/>
          <p:nvPr/>
        </p:nvPicPr>
        <p:blipFill>
          <a:blip r:embed="rId3">
            <a:alphaModFix/>
          </a:blip>
          <a:stretch>
            <a:fillRect/>
          </a:stretch>
        </p:blipFill>
        <p:spPr>
          <a:xfrm>
            <a:off x="2017150" y="947400"/>
            <a:ext cx="6846599" cy="406257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9"/>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pic>
        <p:nvPicPr>
          <p:cNvPr id="184" name="Google Shape;184;p29"/>
          <p:cNvPicPr preferRelativeResize="0"/>
          <p:nvPr/>
        </p:nvPicPr>
        <p:blipFill>
          <a:blip r:embed="rId3">
            <a:alphaModFix/>
          </a:blip>
          <a:stretch>
            <a:fillRect/>
          </a:stretch>
        </p:blipFill>
        <p:spPr>
          <a:xfrm>
            <a:off x="2114225" y="991225"/>
            <a:ext cx="6919401" cy="4073550"/>
          </a:xfrm>
          <a:prstGeom prst="rect">
            <a:avLst/>
          </a:prstGeom>
          <a:noFill/>
          <a:ln w="28575" cap="flat" cmpd="sng">
            <a:solidFill>
              <a:schemeClr val="dk2"/>
            </a:solidFill>
            <a:prstDash val="solid"/>
            <a:round/>
            <a:headEnd type="none" w="sm" len="sm"/>
            <a:tailEnd type="none" w="sm" len="sm"/>
          </a:ln>
        </p:spPr>
      </p:pic>
      <p:sp>
        <p:nvSpPr>
          <p:cNvPr id="185" name="Google Shape;185;p29"/>
          <p:cNvSpPr txBox="1"/>
          <p:nvPr/>
        </p:nvSpPr>
        <p:spPr>
          <a:xfrm>
            <a:off x="376075" y="1574975"/>
            <a:ext cx="1415700" cy="1015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1"/>
                </a:solidFill>
                <a:latin typeface="Nunito"/>
                <a:ea typeface="Nunito"/>
                <a:cs typeface="Nunito"/>
                <a:sym typeface="Nunito"/>
              </a:rPr>
              <a:t>Cleaned Geographic Data</a:t>
            </a:r>
            <a:endParaRPr sz="1800">
              <a:solidFill>
                <a:schemeClr val="lt1"/>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96800" y="81400"/>
            <a:ext cx="4413300" cy="795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700">
                <a:latin typeface="Nunito"/>
                <a:ea typeface="Nunito"/>
                <a:cs typeface="Nunito"/>
                <a:sym typeface="Nunito"/>
              </a:rPr>
              <a:t>Data Cleaning / ETL</a:t>
            </a:r>
            <a:endParaRPr sz="3700">
              <a:latin typeface="Nunito"/>
              <a:ea typeface="Nunito"/>
              <a:cs typeface="Nunito"/>
              <a:sym typeface="Nunito"/>
            </a:endParaRPr>
          </a:p>
        </p:txBody>
      </p:sp>
      <p:pic>
        <p:nvPicPr>
          <p:cNvPr id="191" name="Google Shape;191;p30"/>
          <p:cNvPicPr preferRelativeResize="0"/>
          <p:nvPr/>
        </p:nvPicPr>
        <p:blipFill>
          <a:blip r:embed="rId3">
            <a:alphaModFix/>
          </a:blip>
          <a:stretch>
            <a:fillRect/>
          </a:stretch>
        </p:blipFill>
        <p:spPr>
          <a:xfrm>
            <a:off x="96800" y="997200"/>
            <a:ext cx="3753025" cy="3923750"/>
          </a:xfrm>
          <a:prstGeom prst="rect">
            <a:avLst/>
          </a:prstGeom>
          <a:noFill/>
          <a:ln w="28575" cap="flat" cmpd="sng">
            <a:solidFill>
              <a:schemeClr val="dk2"/>
            </a:solidFill>
            <a:prstDash val="solid"/>
            <a:round/>
            <a:headEnd type="none" w="sm" len="sm"/>
            <a:tailEnd type="none" w="sm" len="sm"/>
          </a:ln>
        </p:spPr>
      </p:pic>
      <p:pic>
        <p:nvPicPr>
          <p:cNvPr id="192" name="Google Shape;192;p30"/>
          <p:cNvPicPr preferRelativeResize="0"/>
          <p:nvPr/>
        </p:nvPicPr>
        <p:blipFill>
          <a:blip r:embed="rId4">
            <a:alphaModFix/>
          </a:blip>
          <a:stretch>
            <a:fillRect/>
          </a:stretch>
        </p:blipFill>
        <p:spPr>
          <a:xfrm>
            <a:off x="4002225" y="1061400"/>
            <a:ext cx="4961251" cy="3795350"/>
          </a:xfrm>
          <a:prstGeom prst="rect">
            <a:avLst/>
          </a:prstGeom>
          <a:noFill/>
          <a:ln w="28575" cap="flat" cmpd="sng">
            <a:solidFill>
              <a:schemeClr val="dk2"/>
            </a:solidFill>
            <a:prstDash val="solid"/>
            <a:round/>
            <a:headEnd type="none" w="sm" len="sm"/>
            <a:tailEnd type="none" w="sm" len="sm"/>
          </a:ln>
        </p:spPr>
      </p:pic>
      <p:pic>
        <p:nvPicPr>
          <p:cNvPr id="193" name="Google Shape;193;p30"/>
          <p:cNvPicPr preferRelativeResize="0"/>
          <p:nvPr/>
        </p:nvPicPr>
        <p:blipFill>
          <a:blip r:embed="rId5">
            <a:alphaModFix/>
          </a:blip>
          <a:stretch>
            <a:fillRect/>
          </a:stretch>
        </p:blipFill>
        <p:spPr>
          <a:xfrm>
            <a:off x="6475900" y="217050"/>
            <a:ext cx="2402900" cy="12512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97"/>
        <p:cNvGrpSpPr/>
        <p:nvPr/>
      </p:nvGrpSpPr>
      <p:grpSpPr>
        <a:xfrm>
          <a:off x="0" y="0"/>
          <a:ext cx="0" cy="0"/>
          <a:chOff x="0" y="0"/>
          <a:chExt cx="0" cy="0"/>
        </a:xfrm>
      </p:grpSpPr>
      <p:sp>
        <p:nvSpPr>
          <p:cNvPr id="198" name="Google Shape;198;p31"/>
          <p:cNvSpPr txBox="1">
            <a:spLocks noGrp="1"/>
          </p:cNvSpPr>
          <p:nvPr>
            <p:ph type="title"/>
          </p:nvPr>
        </p:nvSpPr>
        <p:spPr>
          <a:xfrm>
            <a:off x="5090350" y="94100"/>
            <a:ext cx="3495000" cy="695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700">
                <a:solidFill>
                  <a:schemeClr val="lt1"/>
                </a:solidFill>
                <a:latin typeface="Nunito"/>
                <a:ea typeface="Nunito"/>
                <a:cs typeface="Nunito"/>
                <a:sym typeface="Nunito"/>
              </a:rPr>
              <a:t>Database / SQL</a:t>
            </a:r>
            <a:endParaRPr sz="3700">
              <a:solidFill>
                <a:schemeClr val="lt1"/>
              </a:solidFill>
              <a:latin typeface="Nunito"/>
              <a:ea typeface="Nunito"/>
              <a:cs typeface="Nunito"/>
              <a:sym typeface="Nunito"/>
            </a:endParaRPr>
          </a:p>
        </p:txBody>
      </p:sp>
      <p:pic>
        <p:nvPicPr>
          <p:cNvPr id="199" name="Google Shape;199;p31"/>
          <p:cNvPicPr preferRelativeResize="0"/>
          <p:nvPr/>
        </p:nvPicPr>
        <p:blipFill>
          <a:blip r:embed="rId3">
            <a:alphaModFix/>
          </a:blip>
          <a:stretch>
            <a:fillRect/>
          </a:stretch>
        </p:blipFill>
        <p:spPr>
          <a:xfrm>
            <a:off x="112925" y="94100"/>
            <a:ext cx="4630575" cy="4832100"/>
          </a:xfrm>
          <a:prstGeom prst="rect">
            <a:avLst/>
          </a:prstGeom>
          <a:noFill/>
          <a:ln w="28575" cap="flat" cmpd="sng">
            <a:solidFill>
              <a:schemeClr val="dk2"/>
            </a:solidFill>
            <a:prstDash val="solid"/>
            <a:round/>
            <a:headEnd type="none" w="sm" len="sm"/>
            <a:tailEnd type="none" w="sm" len="sm"/>
          </a:ln>
        </p:spPr>
      </p:pic>
      <p:pic>
        <p:nvPicPr>
          <p:cNvPr id="200" name="Google Shape;200;p31"/>
          <p:cNvPicPr preferRelativeResize="0"/>
          <p:nvPr/>
        </p:nvPicPr>
        <p:blipFill>
          <a:blip r:embed="rId4">
            <a:alphaModFix/>
          </a:blip>
          <a:stretch>
            <a:fillRect/>
          </a:stretch>
        </p:blipFill>
        <p:spPr>
          <a:xfrm>
            <a:off x="5090350" y="841456"/>
            <a:ext cx="3494999" cy="414776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1697175" y="314525"/>
            <a:ext cx="2903100" cy="5994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100">
                <a:solidFill>
                  <a:schemeClr val="lt1"/>
                </a:solidFill>
                <a:latin typeface="Nunito"/>
                <a:ea typeface="Nunito"/>
                <a:cs typeface="Nunito"/>
                <a:sym typeface="Nunito"/>
              </a:rPr>
              <a:t>Topic Selection</a:t>
            </a:r>
            <a:endParaRPr sz="3100">
              <a:solidFill>
                <a:schemeClr val="lt1"/>
              </a:solidFill>
            </a:endParaRPr>
          </a:p>
        </p:txBody>
      </p:sp>
      <p:pic>
        <p:nvPicPr>
          <p:cNvPr id="67" name="Google Shape;67;p14"/>
          <p:cNvPicPr preferRelativeResize="0"/>
          <p:nvPr/>
        </p:nvPicPr>
        <p:blipFill>
          <a:blip r:embed="rId3">
            <a:alphaModFix/>
          </a:blip>
          <a:stretch>
            <a:fillRect/>
          </a:stretch>
        </p:blipFill>
        <p:spPr>
          <a:xfrm>
            <a:off x="6277100" y="2776650"/>
            <a:ext cx="2574249" cy="1494400"/>
          </a:xfrm>
          <a:prstGeom prst="rect">
            <a:avLst/>
          </a:prstGeom>
          <a:noFill/>
          <a:ln w="28575" cap="flat" cmpd="sng">
            <a:solidFill>
              <a:schemeClr val="dk2"/>
            </a:solidFill>
            <a:prstDash val="solid"/>
            <a:round/>
            <a:headEnd type="none" w="sm" len="sm"/>
            <a:tailEnd type="none" w="sm" len="sm"/>
          </a:ln>
        </p:spPr>
      </p:pic>
      <p:pic>
        <p:nvPicPr>
          <p:cNvPr id="68" name="Google Shape;68;p14"/>
          <p:cNvPicPr preferRelativeResize="0"/>
          <p:nvPr/>
        </p:nvPicPr>
        <p:blipFill>
          <a:blip r:embed="rId4">
            <a:alphaModFix/>
          </a:blip>
          <a:stretch>
            <a:fillRect/>
          </a:stretch>
        </p:blipFill>
        <p:spPr>
          <a:xfrm>
            <a:off x="6733425" y="829775"/>
            <a:ext cx="1801325" cy="1369300"/>
          </a:xfrm>
          <a:prstGeom prst="rect">
            <a:avLst/>
          </a:prstGeom>
          <a:noFill/>
          <a:ln w="28575" cap="flat" cmpd="sng">
            <a:solidFill>
              <a:schemeClr val="dk2"/>
            </a:solidFill>
            <a:prstDash val="solid"/>
            <a:round/>
            <a:headEnd type="none" w="sm" len="sm"/>
            <a:tailEnd type="none" w="sm" len="sm"/>
          </a:ln>
        </p:spPr>
      </p:pic>
      <p:pic>
        <p:nvPicPr>
          <p:cNvPr id="69" name="Google Shape;69;p14"/>
          <p:cNvPicPr preferRelativeResize="0"/>
          <p:nvPr/>
        </p:nvPicPr>
        <p:blipFill>
          <a:blip r:embed="rId5">
            <a:alphaModFix/>
          </a:blip>
          <a:stretch>
            <a:fillRect/>
          </a:stretch>
        </p:blipFill>
        <p:spPr>
          <a:xfrm>
            <a:off x="204775" y="1117200"/>
            <a:ext cx="5704701" cy="36130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2066275" y="106725"/>
            <a:ext cx="4045200" cy="6669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rmAutofit fontScale="90000"/>
          </a:bodyPr>
          <a:lstStyle/>
          <a:p>
            <a:pPr marL="0" lvl="0" indent="0" algn="ctr"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Database / SQL</a:t>
            </a:r>
            <a:endParaRPr/>
          </a:p>
        </p:txBody>
      </p:sp>
      <p:pic>
        <p:nvPicPr>
          <p:cNvPr id="206" name="Google Shape;206;p32"/>
          <p:cNvPicPr preferRelativeResize="0"/>
          <p:nvPr/>
        </p:nvPicPr>
        <p:blipFill>
          <a:blip r:embed="rId3">
            <a:alphaModFix/>
          </a:blip>
          <a:stretch>
            <a:fillRect/>
          </a:stretch>
        </p:blipFill>
        <p:spPr>
          <a:xfrm>
            <a:off x="941263" y="842225"/>
            <a:ext cx="6295225" cy="421854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10"/>
        <p:cNvGrpSpPr/>
        <p:nvPr/>
      </p:nvGrpSpPr>
      <p:grpSpPr>
        <a:xfrm>
          <a:off x="0" y="0"/>
          <a:ext cx="0" cy="0"/>
          <a:chOff x="0" y="0"/>
          <a:chExt cx="0" cy="0"/>
        </a:xfrm>
      </p:grpSpPr>
      <p:sp>
        <p:nvSpPr>
          <p:cNvPr id="211" name="Google Shape;211;p33"/>
          <p:cNvSpPr txBox="1">
            <a:spLocks noGrp="1"/>
          </p:cNvSpPr>
          <p:nvPr>
            <p:ph type="title"/>
          </p:nvPr>
        </p:nvSpPr>
        <p:spPr>
          <a:xfrm>
            <a:off x="196800" y="134100"/>
            <a:ext cx="32427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700">
                <a:solidFill>
                  <a:schemeClr val="lt1"/>
                </a:solidFill>
                <a:latin typeface="Nunito"/>
                <a:ea typeface="Nunito"/>
                <a:cs typeface="Nunito"/>
                <a:sym typeface="Nunito"/>
              </a:rPr>
              <a:t>Database / SQL</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0"/>
              </a:spcAft>
              <a:buNone/>
            </a:pPr>
            <a:endParaRPr/>
          </a:p>
        </p:txBody>
      </p:sp>
      <p:pic>
        <p:nvPicPr>
          <p:cNvPr id="212" name="Google Shape;212;p33"/>
          <p:cNvPicPr preferRelativeResize="0"/>
          <p:nvPr/>
        </p:nvPicPr>
        <p:blipFill>
          <a:blip r:embed="rId3">
            <a:alphaModFix/>
          </a:blip>
          <a:stretch>
            <a:fillRect/>
          </a:stretch>
        </p:blipFill>
        <p:spPr>
          <a:xfrm>
            <a:off x="1747275" y="845050"/>
            <a:ext cx="6738599" cy="4152674"/>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16"/>
        <p:cNvGrpSpPr/>
        <p:nvPr/>
      </p:nvGrpSpPr>
      <p:grpSpPr>
        <a:xfrm>
          <a:off x="0" y="0"/>
          <a:ext cx="0" cy="0"/>
          <a:chOff x="0" y="0"/>
          <a:chExt cx="0" cy="0"/>
        </a:xfrm>
      </p:grpSpPr>
      <p:pic>
        <p:nvPicPr>
          <p:cNvPr id="217" name="Google Shape;217;p34"/>
          <p:cNvPicPr preferRelativeResize="0"/>
          <p:nvPr/>
        </p:nvPicPr>
        <p:blipFill>
          <a:blip r:embed="rId3">
            <a:alphaModFix/>
          </a:blip>
          <a:stretch>
            <a:fillRect/>
          </a:stretch>
        </p:blipFill>
        <p:spPr>
          <a:xfrm>
            <a:off x="258525" y="155750"/>
            <a:ext cx="4141749" cy="4832000"/>
          </a:xfrm>
          <a:prstGeom prst="rect">
            <a:avLst/>
          </a:prstGeom>
          <a:noFill/>
          <a:ln w="28575" cap="flat" cmpd="sng">
            <a:solidFill>
              <a:schemeClr val="dk2"/>
            </a:solidFill>
            <a:prstDash val="solid"/>
            <a:round/>
            <a:headEnd type="none" w="sm" len="sm"/>
            <a:tailEnd type="none" w="sm" len="sm"/>
          </a:ln>
        </p:spPr>
      </p:pic>
      <p:pic>
        <p:nvPicPr>
          <p:cNvPr id="218" name="Google Shape;218;p34"/>
          <p:cNvPicPr preferRelativeResize="0"/>
          <p:nvPr/>
        </p:nvPicPr>
        <p:blipFill>
          <a:blip r:embed="rId4">
            <a:alphaModFix/>
          </a:blip>
          <a:stretch>
            <a:fillRect/>
          </a:stretch>
        </p:blipFill>
        <p:spPr>
          <a:xfrm>
            <a:off x="2430600" y="2044575"/>
            <a:ext cx="6603876" cy="2818025"/>
          </a:xfrm>
          <a:prstGeom prst="rect">
            <a:avLst/>
          </a:prstGeom>
          <a:noFill/>
          <a:ln w="28575" cap="flat" cmpd="sng">
            <a:solidFill>
              <a:schemeClr val="dk2"/>
            </a:solidFill>
            <a:prstDash val="solid"/>
            <a:round/>
            <a:headEnd type="none" w="sm" len="sm"/>
            <a:tailEnd type="none" w="sm" len="sm"/>
          </a:ln>
        </p:spPr>
      </p:pic>
      <p:sp>
        <p:nvSpPr>
          <p:cNvPr id="219" name="Google Shape;219;p34"/>
          <p:cNvSpPr txBox="1">
            <a:spLocks noGrp="1"/>
          </p:cNvSpPr>
          <p:nvPr>
            <p:ph type="title"/>
          </p:nvPr>
        </p:nvSpPr>
        <p:spPr>
          <a:xfrm>
            <a:off x="4625475" y="309500"/>
            <a:ext cx="4465200" cy="1190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700">
                <a:latin typeface="Nunito"/>
                <a:ea typeface="Nunito"/>
                <a:cs typeface="Nunito"/>
                <a:sym typeface="Nunito"/>
              </a:rPr>
              <a:t>Data Cleaning / Visualization</a:t>
            </a:r>
            <a:endParaRPr sz="3700">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23"/>
        <p:cNvGrpSpPr/>
        <p:nvPr/>
      </p:nvGrpSpPr>
      <p:grpSpPr>
        <a:xfrm>
          <a:off x="0" y="0"/>
          <a:ext cx="0" cy="0"/>
          <a:chOff x="0" y="0"/>
          <a:chExt cx="0" cy="0"/>
        </a:xfrm>
      </p:grpSpPr>
      <p:pic>
        <p:nvPicPr>
          <p:cNvPr id="224" name="Google Shape;224;p35"/>
          <p:cNvPicPr preferRelativeResize="0"/>
          <p:nvPr/>
        </p:nvPicPr>
        <p:blipFill>
          <a:blip r:embed="rId3">
            <a:alphaModFix/>
          </a:blip>
          <a:stretch>
            <a:fillRect/>
          </a:stretch>
        </p:blipFill>
        <p:spPr>
          <a:xfrm>
            <a:off x="165225" y="108575"/>
            <a:ext cx="8826575" cy="47990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28"/>
        <p:cNvGrpSpPr/>
        <p:nvPr/>
      </p:nvGrpSpPr>
      <p:grpSpPr>
        <a:xfrm>
          <a:off x="0" y="0"/>
          <a:ext cx="0" cy="0"/>
          <a:chOff x="0" y="0"/>
          <a:chExt cx="0" cy="0"/>
        </a:xfrm>
      </p:grpSpPr>
      <p:sp>
        <p:nvSpPr>
          <p:cNvPr id="229" name="Google Shape;229;p36"/>
          <p:cNvSpPr txBox="1">
            <a:spLocks noGrp="1"/>
          </p:cNvSpPr>
          <p:nvPr>
            <p:ph type="title"/>
          </p:nvPr>
        </p:nvSpPr>
        <p:spPr>
          <a:xfrm>
            <a:off x="4624650" y="556150"/>
            <a:ext cx="4465200" cy="11901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700">
                <a:latin typeface="Nunito"/>
                <a:ea typeface="Nunito"/>
                <a:cs typeface="Nunito"/>
                <a:sym typeface="Nunito"/>
              </a:rPr>
              <a:t>Data Cleaning / Visualization</a:t>
            </a:r>
            <a:endParaRPr sz="3700">
              <a:latin typeface="Nunito"/>
              <a:ea typeface="Nunito"/>
              <a:cs typeface="Nunito"/>
              <a:sym typeface="Nunito"/>
            </a:endParaRPr>
          </a:p>
        </p:txBody>
      </p:sp>
      <p:pic>
        <p:nvPicPr>
          <p:cNvPr id="230" name="Google Shape;230;p36"/>
          <p:cNvPicPr preferRelativeResize="0"/>
          <p:nvPr/>
        </p:nvPicPr>
        <p:blipFill>
          <a:blip r:embed="rId3">
            <a:alphaModFix/>
          </a:blip>
          <a:stretch>
            <a:fillRect/>
          </a:stretch>
        </p:blipFill>
        <p:spPr>
          <a:xfrm>
            <a:off x="152400" y="68850"/>
            <a:ext cx="4320675" cy="4914225"/>
          </a:xfrm>
          <a:prstGeom prst="rect">
            <a:avLst/>
          </a:prstGeom>
          <a:noFill/>
          <a:ln w="28575" cap="flat" cmpd="sng">
            <a:solidFill>
              <a:schemeClr val="dk2"/>
            </a:solidFill>
            <a:prstDash val="solid"/>
            <a:round/>
            <a:headEnd type="none" w="sm" len="sm"/>
            <a:tailEnd type="none" w="sm" len="sm"/>
          </a:ln>
        </p:spPr>
      </p:pic>
      <p:pic>
        <p:nvPicPr>
          <p:cNvPr id="231" name="Google Shape;231;p36"/>
          <p:cNvPicPr preferRelativeResize="0"/>
          <p:nvPr/>
        </p:nvPicPr>
        <p:blipFill rotWithShape="1">
          <a:blip r:embed="rId4">
            <a:alphaModFix/>
          </a:blip>
          <a:srcRect l="309" r="29451"/>
          <a:stretch/>
        </p:blipFill>
        <p:spPr>
          <a:xfrm>
            <a:off x="2396925" y="2245700"/>
            <a:ext cx="6352551" cy="26383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35"/>
        <p:cNvGrpSpPr/>
        <p:nvPr/>
      </p:nvGrpSpPr>
      <p:grpSpPr>
        <a:xfrm>
          <a:off x="0" y="0"/>
          <a:ext cx="0" cy="0"/>
          <a:chOff x="0" y="0"/>
          <a:chExt cx="0" cy="0"/>
        </a:xfrm>
      </p:grpSpPr>
      <p:pic>
        <p:nvPicPr>
          <p:cNvPr id="236" name="Google Shape;236;p37"/>
          <p:cNvPicPr preferRelativeResize="0"/>
          <p:nvPr/>
        </p:nvPicPr>
        <p:blipFill>
          <a:blip r:embed="rId3">
            <a:alphaModFix/>
          </a:blip>
          <a:stretch>
            <a:fillRect/>
          </a:stretch>
        </p:blipFill>
        <p:spPr>
          <a:xfrm>
            <a:off x="171925" y="123100"/>
            <a:ext cx="8815201" cy="477187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0"/>
        <p:cNvGrpSpPr/>
        <p:nvPr/>
      </p:nvGrpSpPr>
      <p:grpSpPr>
        <a:xfrm>
          <a:off x="0" y="0"/>
          <a:ext cx="0" cy="0"/>
          <a:chOff x="0" y="0"/>
          <a:chExt cx="0" cy="0"/>
        </a:xfrm>
      </p:grpSpPr>
      <p:sp>
        <p:nvSpPr>
          <p:cNvPr id="241" name="Google Shape;241;p38"/>
          <p:cNvSpPr txBox="1">
            <a:spLocks noGrp="1"/>
          </p:cNvSpPr>
          <p:nvPr>
            <p:ph type="title"/>
          </p:nvPr>
        </p:nvSpPr>
        <p:spPr>
          <a:xfrm>
            <a:off x="162700" y="1489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42" name="Google Shape;242;p38"/>
          <p:cNvPicPr preferRelativeResize="0"/>
          <p:nvPr/>
        </p:nvPicPr>
        <p:blipFill>
          <a:blip r:embed="rId3">
            <a:alphaModFix/>
          </a:blip>
          <a:stretch>
            <a:fillRect/>
          </a:stretch>
        </p:blipFill>
        <p:spPr>
          <a:xfrm>
            <a:off x="152400" y="828125"/>
            <a:ext cx="8880600" cy="4162976"/>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48" name="Google Shape;248;p39"/>
          <p:cNvPicPr preferRelativeResize="0"/>
          <p:nvPr/>
        </p:nvPicPr>
        <p:blipFill rotWithShape="1">
          <a:blip r:embed="rId3">
            <a:alphaModFix/>
          </a:blip>
          <a:srcRect r="14712"/>
          <a:stretch/>
        </p:blipFill>
        <p:spPr>
          <a:xfrm>
            <a:off x="152400" y="918000"/>
            <a:ext cx="5133973" cy="4073101"/>
          </a:xfrm>
          <a:prstGeom prst="rect">
            <a:avLst/>
          </a:prstGeom>
          <a:noFill/>
          <a:ln w="28575" cap="flat" cmpd="sng">
            <a:solidFill>
              <a:schemeClr val="dk2"/>
            </a:solidFill>
            <a:prstDash val="solid"/>
            <a:round/>
            <a:headEnd type="none" w="sm" len="sm"/>
            <a:tailEnd type="none" w="sm" len="sm"/>
          </a:ln>
        </p:spPr>
      </p:pic>
      <p:pic>
        <p:nvPicPr>
          <p:cNvPr id="249" name="Google Shape;249;p39"/>
          <p:cNvPicPr preferRelativeResize="0"/>
          <p:nvPr/>
        </p:nvPicPr>
        <p:blipFill>
          <a:blip r:embed="rId4">
            <a:alphaModFix/>
          </a:blip>
          <a:stretch>
            <a:fillRect/>
          </a:stretch>
        </p:blipFill>
        <p:spPr>
          <a:xfrm>
            <a:off x="4094575" y="105275"/>
            <a:ext cx="4948700" cy="272310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3"/>
        <p:cNvGrpSpPr/>
        <p:nvPr/>
      </p:nvGrpSpPr>
      <p:grpSpPr>
        <a:xfrm>
          <a:off x="0" y="0"/>
          <a:ext cx="0" cy="0"/>
          <a:chOff x="0" y="0"/>
          <a:chExt cx="0" cy="0"/>
        </a:xfrm>
      </p:grpSpPr>
      <p:sp>
        <p:nvSpPr>
          <p:cNvPr id="254" name="Google Shape;254;p40"/>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55" name="Google Shape;255;p40"/>
          <p:cNvPicPr preferRelativeResize="0"/>
          <p:nvPr/>
        </p:nvPicPr>
        <p:blipFill>
          <a:blip r:embed="rId3">
            <a:alphaModFix/>
          </a:blip>
          <a:stretch>
            <a:fillRect/>
          </a:stretch>
        </p:blipFill>
        <p:spPr>
          <a:xfrm>
            <a:off x="1233925" y="838625"/>
            <a:ext cx="6334300" cy="4127525"/>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9"/>
        <p:cNvGrpSpPr/>
        <p:nvPr/>
      </p:nvGrpSpPr>
      <p:grpSpPr>
        <a:xfrm>
          <a:off x="0" y="0"/>
          <a:ext cx="0" cy="0"/>
          <a:chOff x="0" y="0"/>
          <a:chExt cx="0" cy="0"/>
        </a:xfrm>
      </p:grpSpPr>
      <p:sp>
        <p:nvSpPr>
          <p:cNvPr id="260" name="Google Shape;260;p41"/>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61" name="Google Shape;261;p41"/>
          <p:cNvPicPr preferRelativeResize="0"/>
          <p:nvPr/>
        </p:nvPicPr>
        <p:blipFill>
          <a:blip r:embed="rId3">
            <a:alphaModFix/>
          </a:blip>
          <a:stretch>
            <a:fillRect/>
          </a:stretch>
        </p:blipFill>
        <p:spPr>
          <a:xfrm>
            <a:off x="1447650" y="904475"/>
            <a:ext cx="6248691" cy="4073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05425" y="313300"/>
            <a:ext cx="2050800" cy="613200"/>
          </a:xfrm>
          <a:prstGeom prst="rect">
            <a:avLst/>
          </a:prstGeom>
          <a:ln w="38100" cap="flat" cmpd="sng">
            <a:solidFill>
              <a:srgbClr val="000000"/>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latin typeface="Nunito"/>
                <a:ea typeface="Nunito"/>
                <a:cs typeface="Nunito"/>
                <a:sym typeface="Nunito"/>
              </a:rPr>
              <a:t>Background</a:t>
            </a:r>
            <a:endParaRPr>
              <a:latin typeface="Nunito"/>
              <a:ea typeface="Nunito"/>
              <a:cs typeface="Nunito"/>
              <a:sym typeface="Nunito"/>
            </a:endParaRPr>
          </a:p>
        </p:txBody>
      </p:sp>
      <p:pic>
        <p:nvPicPr>
          <p:cNvPr id="75" name="Google Shape;75;p15"/>
          <p:cNvPicPr preferRelativeResize="0"/>
          <p:nvPr/>
        </p:nvPicPr>
        <p:blipFill>
          <a:blip r:embed="rId3">
            <a:alphaModFix/>
          </a:blip>
          <a:stretch>
            <a:fillRect/>
          </a:stretch>
        </p:blipFill>
        <p:spPr>
          <a:xfrm>
            <a:off x="7568201" y="3392101"/>
            <a:ext cx="1458376" cy="1458376"/>
          </a:xfrm>
          <a:prstGeom prst="rect">
            <a:avLst/>
          </a:prstGeom>
          <a:noFill/>
          <a:ln>
            <a:noFill/>
          </a:ln>
        </p:spPr>
      </p:pic>
      <p:sp>
        <p:nvSpPr>
          <p:cNvPr id="76" name="Google Shape;76;p15"/>
          <p:cNvSpPr/>
          <p:nvPr/>
        </p:nvSpPr>
        <p:spPr>
          <a:xfrm>
            <a:off x="641650" y="3899800"/>
            <a:ext cx="6621360" cy="37396"/>
          </a:xfrm>
          <a:custGeom>
            <a:avLst/>
            <a:gdLst/>
            <a:ahLst/>
            <a:cxnLst/>
            <a:rect l="l" t="t" r="r" b="b"/>
            <a:pathLst>
              <a:path w="265093" h="3990" extrusionOk="0">
                <a:moveTo>
                  <a:pt x="0" y="0"/>
                </a:moveTo>
                <a:lnTo>
                  <a:pt x="265093" y="0"/>
                </a:lnTo>
                <a:lnTo>
                  <a:pt x="265093" y="3990"/>
                </a:lnTo>
                <a:lnTo>
                  <a:pt x="0" y="2992"/>
                </a:lnTo>
                <a:close/>
              </a:path>
            </a:pathLst>
          </a:custGeom>
          <a:solidFill>
            <a:schemeClr val="dk1"/>
          </a:solidFill>
          <a:ln w="9525" cap="flat" cmpd="sng">
            <a:solidFill>
              <a:schemeClr val="dk2"/>
            </a:solidFill>
            <a:prstDash val="solid"/>
            <a:round/>
            <a:headEnd type="none" w="med" len="med"/>
            <a:tailEnd type="none" w="med" len="med"/>
          </a:ln>
        </p:spPr>
      </p:sp>
      <p:pic>
        <p:nvPicPr>
          <p:cNvPr id="77" name="Google Shape;77;p15"/>
          <p:cNvPicPr preferRelativeResize="0"/>
          <p:nvPr/>
        </p:nvPicPr>
        <p:blipFill>
          <a:blip r:embed="rId4">
            <a:alphaModFix/>
          </a:blip>
          <a:stretch>
            <a:fillRect/>
          </a:stretch>
        </p:blipFill>
        <p:spPr>
          <a:xfrm>
            <a:off x="3377000" y="1739150"/>
            <a:ext cx="1928174" cy="1928174"/>
          </a:xfrm>
          <a:prstGeom prst="rect">
            <a:avLst/>
          </a:prstGeom>
          <a:noFill/>
          <a:ln>
            <a:noFill/>
          </a:ln>
        </p:spPr>
      </p:pic>
      <p:pic>
        <p:nvPicPr>
          <p:cNvPr id="78" name="Google Shape;78;p15"/>
          <p:cNvPicPr preferRelativeResize="0"/>
          <p:nvPr/>
        </p:nvPicPr>
        <p:blipFill>
          <a:blip r:embed="rId5">
            <a:alphaModFix/>
          </a:blip>
          <a:stretch>
            <a:fillRect/>
          </a:stretch>
        </p:blipFill>
        <p:spPr>
          <a:xfrm>
            <a:off x="582625" y="1762525"/>
            <a:ext cx="2086426" cy="1881426"/>
          </a:xfrm>
          <a:prstGeom prst="rect">
            <a:avLst/>
          </a:prstGeom>
          <a:noFill/>
          <a:ln w="19050" cap="flat" cmpd="sng">
            <a:solidFill>
              <a:schemeClr val="dk2"/>
            </a:solidFill>
            <a:prstDash val="solid"/>
            <a:round/>
            <a:headEnd type="none" w="sm" len="sm"/>
            <a:tailEnd type="none" w="sm" len="sm"/>
          </a:ln>
        </p:spPr>
      </p:pic>
      <p:pic>
        <p:nvPicPr>
          <p:cNvPr id="79" name="Google Shape;79;p15"/>
          <p:cNvPicPr preferRelativeResize="0"/>
          <p:nvPr/>
        </p:nvPicPr>
        <p:blipFill>
          <a:blip r:embed="rId6">
            <a:alphaModFix/>
          </a:blip>
          <a:stretch>
            <a:fillRect/>
          </a:stretch>
        </p:blipFill>
        <p:spPr>
          <a:xfrm>
            <a:off x="5769150" y="1606038"/>
            <a:ext cx="2194399" cy="2194399"/>
          </a:xfrm>
          <a:prstGeom prst="rect">
            <a:avLst/>
          </a:prstGeom>
          <a:noFill/>
          <a:ln>
            <a:noFill/>
          </a:ln>
        </p:spPr>
      </p:pic>
      <p:sp>
        <p:nvSpPr>
          <p:cNvPr id="80" name="Google Shape;80;p15"/>
          <p:cNvSpPr/>
          <p:nvPr/>
        </p:nvSpPr>
        <p:spPr>
          <a:xfrm>
            <a:off x="694350" y="1272876"/>
            <a:ext cx="1862981" cy="396174"/>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Manufacturing</a:t>
            </a:r>
          </a:p>
        </p:txBody>
      </p:sp>
      <p:sp>
        <p:nvSpPr>
          <p:cNvPr id="81" name="Google Shape;81;p15"/>
          <p:cNvSpPr/>
          <p:nvPr/>
        </p:nvSpPr>
        <p:spPr>
          <a:xfrm>
            <a:off x="3637275" y="1312451"/>
            <a:ext cx="1407619" cy="31702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Healthcare</a:t>
            </a:r>
          </a:p>
        </p:txBody>
      </p:sp>
      <p:sp>
        <p:nvSpPr>
          <p:cNvPr id="82" name="Google Shape;82;p15"/>
          <p:cNvSpPr/>
          <p:nvPr/>
        </p:nvSpPr>
        <p:spPr>
          <a:xfrm>
            <a:off x="6238387" y="1422126"/>
            <a:ext cx="1255929" cy="317027"/>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Nunito"/>
              </a:rPr>
              <a:t>Education</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5"/>
        <p:cNvGrpSpPr/>
        <p:nvPr/>
      </p:nvGrpSpPr>
      <p:grpSpPr>
        <a:xfrm>
          <a:off x="0" y="0"/>
          <a:ext cx="0" cy="0"/>
          <a:chOff x="0" y="0"/>
          <a:chExt cx="0" cy="0"/>
        </a:xfrm>
      </p:grpSpPr>
      <p:sp>
        <p:nvSpPr>
          <p:cNvPr id="266" name="Google Shape;266;p42"/>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67" name="Google Shape;267;p42"/>
          <p:cNvPicPr preferRelativeResize="0"/>
          <p:nvPr/>
        </p:nvPicPr>
        <p:blipFill>
          <a:blip r:embed="rId3">
            <a:alphaModFix/>
          </a:blip>
          <a:stretch>
            <a:fillRect/>
          </a:stretch>
        </p:blipFill>
        <p:spPr>
          <a:xfrm>
            <a:off x="1660300" y="842800"/>
            <a:ext cx="5894950" cy="4123376"/>
          </a:xfrm>
          <a:prstGeom prst="rect">
            <a:avLst/>
          </a:prstGeom>
          <a:noFill/>
          <a:ln w="28575" cap="flat" cmpd="sng">
            <a:solidFill>
              <a:schemeClr val="dk2"/>
            </a:solidFill>
            <a:prstDash val="solid"/>
            <a:round/>
            <a:headEnd type="none" w="sm" len="sm"/>
            <a:tailEnd type="none" w="sm" len="sm"/>
          </a:ln>
        </p:spPr>
      </p:pic>
      <p:sp>
        <p:nvSpPr>
          <p:cNvPr id="268" name="Google Shape;268;p42"/>
          <p:cNvSpPr/>
          <p:nvPr/>
        </p:nvSpPr>
        <p:spPr>
          <a:xfrm>
            <a:off x="7777346" y="428450"/>
            <a:ext cx="185651" cy="121950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
        <p:nvSpPr>
          <p:cNvPr id="269" name="Google Shape;269;p42"/>
          <p:cNvSpPr/>
          <p:nvPr/>
        </p:nvSpPr>
        <p:spPr>
          <a:xfrm>
            <a:off x="1252546" y="3623325"/>
            <a:ext cx="185651" cy="1219506"/>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3"/>
        <p:cNvGrpSpPr/>
        <p:nvPr/>
      </p:nvGrpSpPr>
      <p:grpSpPr>
        <a:xfrm>
          <a:off x="0" y="0"/>
          <a:ext cx="0" cy="0"/>
          <a:chOff x="0" y="0"/>
          <a:chExt cx="0" cy="0"/>
        </a:xfrm>
      </p:grpSpPr>
      <p:sp>
        <p:nvSpPr>
          <p:cNvPr id="274" name="Google Shape;274;p43"/>
          <p:cNvSpPr txBox="1">
            <a:spLocks noGrp="1"/>
          </p:cNvSpPr>
          <p:nvPr>
            <p:ph type="title"/>
          </p:nvPr>
        </p:nvSpPr>
        <p:spPr>
          <a:xfrm>
            <a:off x="401475" y="152400"/>
            <a:ext cx="3567300" cy="6132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Clr>
                <a:srgbClr val="000000"/>
              </a:buClr>
              <a:buSzPct val="26756"/>
              <a:buFont typeface="Arial"/>
              <a:buNone/>
            </a:pPr>
            <a:r>
              <a:rPr lang="en" sz="3700">
                <a:solidFill>
                  <a:schemeClr val="lt1"/>
                </a:solidFill>
                <a:latin typeface="Nunito"/>
                <a:ea typeface="Nunito"/>
                <a:cs typeface="Nunito"/>
                <a:sym typeface="Nunito"/>
              </a:rPr>
              <a:t>Machine Learning</a:t>
            </a:r>
            <a:endParaRPr sz="3700">
              <a:solidFill>
                <a:schemeClr val="lt1"/>
              </a:solidFill>
              <a:latin typeface="Nunito"/>
              <a:ea typeface="Nunito"/>
              <a:cs typeface="Nunito"/>
              <a:sym typeface="Nunito"/>
            </a:endParaRPr>
          </a:p>
          <a:p>
            <a:pPr marL="0" lvl="0" indent="0" algn="l" rtl="0">
              <a:spcBef>
                <a:spcPts val="0"/>
              </a:spcBef>
              <a:spcAft>
                <a:spcPts val="0"/>
              </a:spcAft>
              <a:buNone/>
            </a:pPr>
            <a:endParaRPr/>
          </a:p>
        </p:txBody>
      </p:sp>
      <p:pic>
        <p:nvPicPr>
          <p:cNvPr id="275" name="Google Shape;275;p43"/>
          <p:cNvPicPr preferRelativeResize="0"/>
          <p:nvPr/>
        </p:nvPicPr>
        <p:blipFill>
          <a:blip r:embed="rId3">
            <a:alphaModFix/>
          </a:blip>
          <a:stretch>
            <a:fillRect/>
          </a:stretch>
        </p:blipFill>
        <p:spPr>
          <a:xfrm>
            <a:off x="1391638" y="945075"/>
            <a:ext cx="6360730" cy="40730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9"/>
        <p:cNvGrpSpPr/>
        <p:nvPr/>
      </p:nvGrpSpPr>
      <p:grpSpPr>
        <a:xfrm>
          <a:off x="0" y="0"/>
          <a:ext cx="0" cy="0"/>
          <a:chOff x="0" y="0"/>
          <a:chExt cx="0" cy="0"/>
        </a:xfrm>
      </p:grpSpPr>
      <p:sp>
        <p:nvSpPr>
          <p:cNvPr id="280" name="Google Shape;280;p44"/>
          <p:cNvSpPr txBox="1">
            <a:spLocks noGrp="1"/>
          </p:cNvSpPr>
          <p:nvPr>
            <p:ph type="title"/>
          </p:nvPr>
        </p:nvSpPr>
        <p:spPr>
          <a:xfrm>
            <a:off x="3739050" y="374850"/>
            <a:ext cx="1665900" cy="6738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00">
                <a:solidFill>
                  <a:schemeClr val="accent1"/>
                </a:solidFill>
                <a:latin typeface="Nunito"/>
                <a:ea typeface="Nunito"/>
                <a:cs typeface="Nunito"/>
                <a:sym typeface="Nunito"/>
              </a:rPr>
              <a:t>Tableau</a:t>
            </a:r>
            <a:endParaRPr sz="3200">
              <a:solidFill>
                <a:schemeClr val="accent1"/>
              </a:solidFill>
              <a:latin typeface="Nunito"/>
              <a:ea typeface="Nunito"/>
              <a:cs typeface="Nunito"/>
              <a:sym typeface="Nunito"/>
            </a:endParaRPr>
          </a:p>
        </p:txBody>
      </p:sp>
      <p:sp>
        <p:nvSpPr>
          <p:cNvPr id="281" name="Google Shape;281;p44"/>
          <p:cNvSpPr txBox="1">
            <a:spLocks noGrp="1"/>
          </p:cNvSpPr>
          <p:nvPr>
            <p:ph type="body" idx="1"/>
          </p:nvPr>
        </p:nvSpPr>
        <p:spPr>
          <a:xfrm>
            <a:off x="3082500" y="2276750"/>
            <a:ext cx="2979000" cy="673800"/>
          </a:xfrm>
          <a:prstGeom prst="rect">
            <a:avLst/>
          </a:prstGeom>
          <a:ln w="28575"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sz="2500" u="sng">
                <a:solidFill>
                  <a:schemeClr val="accent1"/>
                </a:solidFill>
                <a:latin typeface="Nunito"/>
                <a:ea typeface="Nunito"/>
                <a:cs typeface="Nunito"/>
                <a:sym typeface="Nunito"/>
                <a:hlinkClick r:id="rId3">
                  <a:extLst>
                    <a:ext uri="{A12FA001-AC4F-418D-AE19-62706E023703}">
                      <ahyp:hlinkClr xmlns:ahyp="http://schemas.microsoft.com/office/drawing/2018/hyperlinkcolor" val="tx"/>
                    </a:ext>
                  </a:extLst>
                </a:hlinkClick>
              </a:rPr>
              <a:t>Link to Dashboard</a:t>
            </a:r>
            <a:endParaRPr sz="2500">
              <a:solidFill>
                <a:schemeClr val="accent1"/>
              </a:solidFill>
              <a:latin typeface="Nunito"/>
              <a:ea typeface="Nunito"/>
              <a:cs typeface="Nunito"/>
              <a:sym typeface="Nunito"/>
            </a:endParaRPr>
          </a:p>
          <a:p>
            <a:pPr marL="0" lvl="0" indent="0" algn="l" rtl="0">
              <a:spcBef>
                <a:spcPts val="1200"/>
              </a:spcBef>
              <a:spcAft>
                <a:spcPts val="0"/>
              </a:spcAft>
              <a:buNone/>
            </a:pPr>
            <a:endParaRPr sz="2300">
              <a:solidFill>
                <a:schemeClr val="accent1"/>
              </a:solidFill>
            </a:endParaRPr>
          </a:p>
          <a:p>
            <a:pPr marL="0" lvl="0" indent="0" algn="l" rtl="0">
              <a:spcBef>
                <a:spcPts val="1200"/>
              </a:spcBef>
              <a:spcAft>
                <a:spcPts val="0"/>
              </a:spcAft>
              <a:buNone/>
            </a:pPr>
            <a:endParaRPr sz="2300">
              <a:solidFill>
                <a:schemeClr val="accent1"/>
              </a:solidFill>
            </a:endParaRPr>
          </a:p>
          <a:p>
            <a:pPr marL="0" lvl="0" indent="0" algn="l" rtl="0">
              <a:spcBef>
                <a:spcPts val="1200"/>
              </a:spcBef>
              <a:spcAft>
                <a:spcPts val="1200"/>
              </a:spcAft>
              <a:buNone/>
            </a:pPr>
            <a:endParaRPr sz="2300">
              <a:solidFill>
                <a:schemeClr val="accent1"/>
              </a:solidFill>
            </a:endParaRPr>
          </a:p>
        </p:txBody>
      </p:sp>
      <p:sp>
        <p:nvSpPr>
          <p:cNvPr id="282" name="Google Shape;282;p44"/>
          <p:cNvSpPr/>
          <p:nvPr/>
        </p:nvSpPr>
        <p:spPr>
          <a:xfrm>
            <a:off x="1827450" y="1166825"/>
            <a:ext cx="5489100" cy="2893644"/>
          </a:xfrm>
          <a:prstGeom prst="irregularSeal1">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6"/>
        <p:cNvGrpSpPr/>
        <p:nvPr/>
      </p:nvGrpSpPr>
      <p:grpSpPr>
        <a:xfrm>
          <a:off x="0" y="0"/>
          <a:ext cx="0" cy="0"/>
          <a:chOff x="0" y="0"/>
          <a:chExt cx="0" cy="0"/>
        </a:xfrm>
      </p:grpSpPr>
      <p:sp>
        <p:nvSpPr>
          <p:cNvPr id="287" name="Google Shape;287;p45"/>
          <p:cNvSpPr txBox="1">
            <a:spLocks noGrp="1"/>
          </p:cNvSpPr>
          <p:nvPr>
            <p:ph type="title"/>
          </p:nvPr>
        </p:nvSpPr>
        <p:spPr>
          <a:xfrm>
            <a:off x="311700" y="311350"/>
            <a:ext cx="4301100" cy="11370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1"/>
                </a:solidFill>
                <a:latin typeface="Nunito"/>
                <a:ea typeface="Nunito"/>
                <a:cs typeface="Nunito"/>
                <a:sym typeface="Nunito"/>
              </a:rPr>
              <a:t>Conclusion &amp; Future Recommendations </a:t>
            </a:r>
            <a:endParaRPr>
              <a:solidFill>
                <a:schemeClr val="accent1"/>
              </a:solidFill>
              <a:latin typeface="Nunito"/>
              <a:ea typeface="Nunito"/>
              <a:cs typeface="Nunito"/>
              <a:sym typeface="Nunito"/>
            </a:endParaRPr>
          </a:p>
        </p:txBody>
      </p:sp>
      <p:sp>
        <p:nvSpPr>
          <p:cNvPr id="288" name="Google Shape;288;p45"/>
          <p:cNvSpPr txBox="1">
            <a:spLocks noGrp="1"/>
          </p:cNvSpPr>
          <p:nvPr>
            <p:ph type="body" idx="1"/>
          </p:nvPr>
        </p:nvSpPr>
        <p:spPr>
          <a:xfrm>
            <a:off x="347150" y="1401050"/>
            <a:ext cx="8520600" cy="3338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solidFill>
                <a:schemeClr val="accent1"/>
              </a:solidFill>
            </a:endParaRPr>
          </a:p>
          <a:p>
            <a:pPr marL="0" lvl="0" indent="0" algn="l" rtl="0">
              <a:spcBef>
                <a:spcPts val="1200"/>
              </a:spcBef>
              <a:spcAft>
                <a:spcPts val="0"/>
              </a:spcAft>
              <a:buNone/>
            </a:pPr>
            <a:r>
              <a:rPr lang="en">
                <a:solidFill>
                  <a:schemeClr val="accent1"/>
                </a:solidFill>
              </a:rPr>
              <a:t>What would be do differently?</a:t>
            </a:r>
            <a:endParaRPr>
              <a:solidFill>
                <a:schemeClr val="accent1"/>
              </a:solidFill>
            </a:endParaRPr>
          </a:p>
          <a:p>
            <a:pPr marL="457200" lvl="0" indent="-342900" algn="l" rtl="0">
              <a:spcBef>
                <a:spcPts val="1200"/>
              </a:spcBef>
              <a:spcAft>
                <a:spcPts val="0"/>
              </a:spcAft>
              <a:buClr>
                <a:schemeClr val="accent1"/>
              </a:buClr>
              <a:buSzPts val="1800"/>
              <a:buChar char="-"/>
            </a:pPr>
            <a:r>
              <a:rPr lang="en">
                <a:solidFill>
                  <a:schemeClr val="accent1"/>
                </a:solidFill>
              </a:rPr>
              <a:t>Research topic thoroughly beforehand</a:t>
            </a:r>
            <a:endParaRPr>
              <a:solidFill>
                <a:schemeClr val="accent1"/>
              </a:solidFill>
            </a:endParaRPr>
          </a:p>
          <a:p>
            <a:pPr marL="457200" lvl="0" indent="-342900" algn="l" rtl="0">
              <a:spcBef>
                <a:spcPts val="0"/>
              </a:spcBef>
              <a:spcAft>
                <a:spcPts val="0"/>
              </a:spcAft>
              <a:buClr>
                <a:schemeClr val="accent1"/>
              </a:buClr>
              <a:buSzPts val="1800"/>
              <a:buChar char="-"/>
            </a:pPr>
            <a:r>
              <a:rPr lang="en">
                <a:solidFill>
                  <a:schemeClr val="accent1"/>
                </a:solidFill>
              </a:rPr>
              <a:t>Don’t make assumptions</a:t>
            </a:r>
            <a:endParaRPr>
              <a:solidFill>
                <a:schemeClr val="accent1"/>
              </a:solidFill>
            </a:endParaRPr>
          </a:p>
          <a:p>
            <a:pPr marL="457200" lvl="0" indent="-342900" algn="l" rtl="0">
              <a:spcBef>
                <a:spcPts val="0"/>
              </a:spcBef>
              <a:spcAft>
                <a:spcPts val="0"/>
              </a:spcAft>
              <a:buClr>
                <a:schemeClr val="accent1"/>
              </a:buClr>
              <a:buSzPts val="1800"/>
              <a:buChar char="-"/>
            </a:pPr>
            <a:r>
              <a:rPr lang="en">
                <a:solidFill>
                  <a:schemeClr val="accent1"/>
                </a:solidFill>
              </a:rPr>
              <a:t>Have resource data that has time series associated with it</a:t>
            </a:r>
            <a:endParaRPr>
              <a:solidFill>
                <a:schemeClr val="accent1"/>
              </a:solidFill>
            </a:endParaRPr>
          </a:p>
          <a:p>
            <a:pPr marL="457200" lvl="0" indent="-342900" algn="l" rtl="0">
              <a:spcBef>
                <a:spcPts val="0"/>
              </a:spcBef>
              <a:spcAft>
                <a:spcPts val="0"/>
              </a:spcAft>
              <a:buSzPts val="1800"/>
              <a:buChar char="-"/>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2"/>
        <p:cNvGrpSpPr/>
        <p:nvPr/>
      </p:nvGrpSpPr>
      <p:grpSpPr>
        <a:xfrm>
          <a:off x="0" y="0"/>
          <a:ext cx="0" cy="0"/>
          <a:chOff x="0" y="0"/>
          <a:chExt cx="0" cy="0"/>
        </a:xfrm>
      </p:grpSpPr>
      <p:sp>
        <p:nvSpPr>
          <p:cNvPr id="293" name="Google Shape;293;p46"/>
          <p:cNvSpPr txBox="1">
            <a:spLocks noGrp="1"/>
          </p:cNvSpPr>
          <p:nvPr>
            <p:ph type="title"/>
          </p:nvPr>
        </p:nvSpPr>
        <p:spPr>
          <a:xfrm>
            <a:off x="311700" y="445025"/>
            <a:ext cx="43788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Technologies &amp; Languages</a:t>
            </a:r>
            <a:endParaRPr>
              <a:solidFill>
                <a:schemeClr val="accent1"/>
              </a:solidFill>
              <a:latin typeface="Nunito"/>
              <a:ea typeface="Nunito"/>
              <a:cs typeface="Nunito"/>
              <a:sym typeface="Nunito"/>
            </a:endParaRPr>
          </a:p>
        </p:txBody>
      </p:sp>
      <p:sp>
        <p:nvSpPr>
          <p:cNvPr id="294" name="Google Shape;294;p46"/>
          <p:cNvSpPr txBox="1"/>
          <p:nvPr/>
        </p:nvSpPr>
        <p:spPr>
          <a:xfrm>
            <a:off x="723925" y="1693050"/>
            <a:ext cx="52263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Python					SKForecast</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SQL						Quickdatabasediagrams.com</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Postgres					Git</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Jupyter Notebook			Sklearn</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Matplotlib					Tableau</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r>
              <a:rPr lang="en">
                <a:solidFill>
                  <a:schemeClr val="lt1"/>
                </a:solidFill>
                <a:latin typeface="Old Standard TT"/>
                <a:ea typeface="Old Standard TT"/>
                <a:cs typeface="Old Standard TT"/>
                <a:sym typeface="Old Standard TT"/>
              </a:rPr>
              <a:t>Pandas					VS Code</a:t>
            </a:r>
            <a:endParaRPr>
              <a:solidFill>
                <a:schemeClr val="lt1"/>
              </a:solidFill>
              <a:latin typeface="Old Standard TT"/>
              <a:ea typeface="Old Standard TT"/>
              <a:cs typeface="Old Standard TT"/>
              <a:sym typeface="Old Standard TT"/>
            </a:endParaRPr>
          </a:p>
          <a:p>
            <a:pPr marL="0" lvl="0" indent="0" algn="l" rtl="0">
              <a:spcBef>
                <a:spcPts val="0"/>
              </a:spcBef>
              <a:spcAft>
                <a:spcPts val="0"/>
              </a:spcAft>
              <a:buNone/>
            </a:pPr>
            <a:endParaRPr>
              <a:solidFill>
                <a:schemeClr val="lt1"/>
              </a:solidFill>
              <a:latin typeface="Old Standard TT"/>
              <a:ea typeface="Old Standard TT"/>
              <a:cs typeface="Old Standard TT"/>
              <a:sym typeface="Old Standard T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7"/>
          <p:cNvSpPr txBox="1">
            <a:spLocks noGrp="1"/>
          </p:cNvSpPr>
          <p:nvPr>
            <p:ph type="title"/>
          </p:nvPr>
        </p:nvSpPr>
        <p:spPr>
          <a:xfrm>
            <a:off x="311700" y="445025"/>
            <a:ext cx="1969500" cy="6132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latin typeface="Nunito"/>
                <a:ea typeface="Nunito"/>
                <a:cs typeface="Nunito"/>
                <a:sym typeface="Nunito"/>
              </a:rPr>
              <a:t>Questions?</a:t>
            </a:r>
            <a:endParaRPr>
              <a:solidFill>
                <a:schemeClr val="accent1"/>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AFDEDA"/>
            </a:gs>
            <a:gs pos="100000">
              <a:srgbClr val="5AB1A8"/>
            </a:gs>
          </a:gsLst>
          <a:lin ang="5400012" scaled="0"/>
        </a:gra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5139050" y="541400"/>
            <a:ext cx="3224100" cy="664200"/>
          </a:xfrm>
          <a:prstGeom prst="rect">
            <a:avLst/>
          </a:prstGeom>
          <a:ln w="38100" cap="flat" cmpd="tri">
            <a:solidFill>
              <a:schemeClr val="lt1"/>
            </a:solidFill>
            <a:prstDash val="solid"/>
            <a:round/>
            <a:headEnd type="none" w="sm" len="sm"/>
            <a:tailEnd type="none" w="sm" len="sm"/>
          </a:ln>
        </p:spPr>
        <p:txBody>
          <a:bodyPr spcFirstLastPara="1" wrap="square" lIns="91425" tIns="91425" rIns="91425" bIns="91425" anchor="b" anchorCtr="0">
            <a:normAutofit/>
          </a:bodyPr>
          <a:lstStyle/>
          <a:p>
            <a:pPr marL="0" lvl="0" indent="0" algn="ctr" rtl="0">
              <a:spcBef>
                <a:spcPts val="0"/>
              </a:spcBef>
              <a:spcAft>
                <a:spcPts val="0"/>
              </a:spcAft>
              <a:buNone/>
            </a:pPr>
            <a:r>
              <a:rPr lang="en" sz="3100"/>
              <a:t> Motivation</a:t>
            </a:r>
            <a:endParaRPr sz="3100"/>
          </a:p>
        </p:txBody>
      </p:sp>
      <p:sp>
        <p:nvSpPr>
          <p:cNvPr id="88" name="Google Shape;88;p16"/>
          <p:cNvSpPr txBox="1"/>
          <p:nvPr/>
        </p:nvSpPr>
        <p:spPr>
          <a:xfrm>
            <a:off x="4926525" y="1810800"/>
            <a:ext cx="4045200" cy="1723800"/>
          </a:xfrm>
          <a:prstGeom prst="rect">
            <a:avLst/>
          </a:prstGeom>
          <a:noFill/>
          <a:ln>
            <a:noFill/>
          </a:ln>
        </p:spPr>
        <p:txBody>
          <a:bodyPr spcFirstLastPara="1" wrap="square" lIns="91425" tIns="91425" rIns="91425" bIns="91425" anchor="t" anchorCtr="0">
            <a:spAutoFit/>
          </a:bodyPr>
          <a:lstStyle/>
          <a:p>
            <a:pPr marL="457200" lvl="0" indent="-387350" algn="l" rtl="0">
              <a:spcBef>
                <a:spcPts val="0"/>
              </a:spcBef>
              <a:spcAft>
                <a:spcPts val="0"/>
              </a:spcAft>
              <a:buClr>
                <a:schemeClr val="lt1"/>
              </a:buClr>
              <a:buSzPts val="2500"/>
              <a:buFont typeface="Old Standard TT"/>
              <a:buChar char="-"/>
            </a:pPr>
            <a:r>
              <a:rPr lang="en" sz="2500">
                <a:solidFill>
                  <a:schemeClr val="lt1"/>
                </a:solidFill>
                <a:latin typeface="Old Standard TT"/>
                <a:ea typeface="Old Standard TT"/>
                <a:cs typeface="Old Standard TT"/>
                <a:sym typeface="Old Standard TT"/>
              </a:rPr>
              <a:t>Relevance</a:t>
            </a:r>
            <a:endParaRPr sz="2500">
              <a:solidFill>
                <a:schemeClr val="lt1"/>
              </a:solidFill>
              <a:latin typeface="Old Standard TT"/>
              <a:ea typeface="Old Standard TT"/>
              <a:cs typeface="Old Standard TT"/>
              <a:sym typeface="Old Standard TT"/>
            </a:endParaRPr>
          </a:p>
          <a:p>
            <a:pPr marL="457200" lvl="0" indent="-387350" algn="l" rtl="0">
              <a:spcBef>
                <a:spcPts val="0"/>
              </a:spcBef>
              <a:spcAft>
                <a:spcPts val="0"/>
              </a:spcAft>
              <a:buClr>
                <a:schemeClr val="lt1"/>
              </a:buClr>
              <a:buSzPts val="2500"/>
              <a:buFont typeface="Old Standard TT"/>
              <a:buChar char="-"/>
            </a:pPr>
            <a:r>
              <a:rPr lang="en" sz="2500">
                <a:solidFill>
                  <a:schemeClr val="lt1"/>
                </a:solidFill>
                <a:latin typeface="Old Standard TT"/>
                <a:ea typeface="Old Standard TT"/>
                <a:cs typeface="Old Standard TT"/>
                <a:sym typeface="Old Standard TT"/>
              </a:rPr>
              <a:t>Widespread Impact</a:t>
            </a:r>
            <a:endParaRPr sz="2500">
              <a:solidFill>
                <a:schemeClr val="lt1"/>
              </a:solidFill>
              <a:latin typeface="Old Standard TT"/>
              <a:ea typeface="Old Standard TT"/>
              <a:cs typeface="Old Standard TT"/>
              <a:sym typeface="Old Standard TT"/>
            </a:endParaRPr>
          </a:p>
          <a:p>
            <a:pPr marL="457200" lvl="0" indent="-387350" algn="l" rtl="0">
              <a:spcBef>
                <a:spcPts val="0"/>
              </a:spcBef>
              <a:spcAft>
                <a:spcPts val="0"/>
              </a:spcAft>
              <a:buClr>
                <a:schemeClr val="lt1"/>
              </a:buClr>
              <a:buSzPts val="2500"/>
              <a:buFont typeface="Old Standard TT"/>
              <a:buChar char="-"/>
            </a:pPr>
            <a:r>
              <a:rPr lang="en" sz="2500">
                <a:solidFill>
                  <a:schemeClr val="lt1"/>
                </a:solidFill>
                <a:latin typeface="Old Standard TT"/>
                <a:ea typeface="Old Standard TT"/>
                <a:cs typeface="Old Standard TT"/>
                <a:sym typeface="Old Standard TT"/>
              </a:rPr>
              <a:t>Personal Impact</a:t>
            </a:r>
            <a:endParaRPr sz="2500">
              <a:solidFill>
                <a:schemeClr val="lt1"/>
              </a:solidFill>
              <a:latin typeface="Old Standard TT"/>
              <a:ea typeface="Old Standard TT"/>
              <a:cs typeface="Old Standard TT"/>
              <a:sym typeface="Old Standard TT"/>
            </a:endParaRPr>
          </a:p>
          <a:p>
            <a:pPr marL="457200" lvl="0" indent="-387350" algn="l" rtl="0">
              <a:spcBef>
                <a:spcPts val="0"/>
              </a:spcBef>
              <a:spcAft>
                <a:spcPts val="0"/>
              </a:spcAft>
              <a:buClr>
                <a:schemeClr val="lt1"/>
              </a:buClr>
              <a:buSzPts val="2500"/>
              <a:buFont typeface="Old Standard TT"/>
              <a:buChar char="-"/>
            </a:pPr>
            <a:r>
              <a:rPr lang="en" sz="2500">
                <a:solidFill>
                  <a:schemeClr val="lt1"/>
                </a:solidFill>
                <a:latin typeface="Old Standard TT"/>
                <a:ea typeface="Old Standard TT"/>
                <a:cs typeface="Old Standard TT"/>
                <a:sym typeface="Old Standard TT"/>
              </a:rPr>
              <a:t>Future Implications</a:t>
            </a:r>
            <a:endParaRPr sz="2500">
              <a:solidFill>
                <a:schemeClr val="lt1"/>
              </a:solidFill>
              <a:latin typeface="Old Standard TT"/>
              <a:ea typeface="Old Standard TT"/>
              <a:cs typeface="Old Standard TT"/>
              <a:sym typeface="Old Standard TT"/>
            </a:endParaRPr>
          </a:p>
        </p:txBody>
      </p:sp>
      <p:pic>
        <p:nvPicPr>
          <p:cNvPr id="89" name="Google Shape;89;p16"/>
          <p:cNvPicPr preferRelativeResize="0"/>
          <p:nvPr/>
        </p:nvPicPr>
        <p:blipFill>
          <a:blip r:embed="rId3">
            <a:alphaModFix/>
          </a:blip>
          <a:stretch>
            <a:fillRect/>
          </a:stretch>
        </p:blipFill>
        <p:spPr>
          <a:xfrm>
            <a:off x="660225" y="1742775"/>
            <a:ext cx="3259500" cy="1657951"/>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3"/>
        <p:cNvGrpSpPr/>
        <p:nvPr/>
      </p:nvGrpSpPr>
      <p:grpSpPr>
        <a:xfrm>
          <a:off x="0" y="0"/>
          <a:ext cx="0" cy="0"/>
          <a:chOff x="0" y="0"/>
          <a:chExt cx="0" cy="0"/>
        </a:xfrm>
      </p:grpSpPr>
      <p:sp>
        <p:nvSpPr>
          <p:cNvPr id="94" name="Google Shape;94;p17"/>
          <p:cNvSpPr txBox="1">
            <a:spLocks noGrp="1"/>
          </p:cNvSpPr>
          <p:nvPr>
            <p:ph type="title"/>
          </p:nvPr>
        </p:nvSpPr>
        <p:spPr>
          <a:xfrm>
            <a:off x="432313" y="272550"/>
            <a:ext cx="2205000" cy="613200"/>
          </a:xfrm>
          <a:prstGeom prst="rect">
            <a:avLst/>
          </a:prstGeom>
          <a:ln w="38100" cap="flat" cmpd="sng">
            <a:solidFill>
              <a:schemeClr val="accen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Data Sources</a:t>
            </a:r>
            <a:endParaRPr>
              <a:solidFill>
                <a:schemeClr val="accent1"/>
              </a:solidFill>
            </a:endParaRPr>
          </a:p>
        </p:txBody>
      </p:sp>
      <p:sp>
        <p:nvSpPr>
          <p:cNvPr id="95" name="Google Shape;95;p17"/>
          <p:cNvSpPr txBox="1">
            <a:spLocks noGrp="1"/>
          </p:cNvSpPr>
          <p:nvPr>
            <p:ph type="body" idx="1"/>
          </p:nvPr>
        </p:nvSpPr>
        <p:spPr>
          <a:xfrm>
            <a:off x="2313475" y="860000"/>
            <a:ext cx="4245600" cy="1997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3">
                  <a:extLst>
                    <a:ext uri="{A12FA001-AC4F-418D-AE19-62706E023703}">
                      <ahyp:hlinkClr xmlns:ahyp="http://schemas.microsoft.com/office/drawing/2018/hyperlinkcolor" val="tx"/>
                    </a:ext>
                  </a:extLst>
                </a:hlinkClick>
              </a:rPr>
              <a:t>All Employees- Manufacturing | FRED</a:t>
            </a:r>
            <a:r>
              <a:rPr lang="en">
                <a:solidFill>
                  <a:schemeClr val="accent1"/>
                </a:solidFill>
              </a:rPr>
              <a:t>       </a:t>
            </a:r>
            <a:endParaRPr>
              <a:solidFill>
                <a:schemeClr val="accent1"/>
              </a:solidFil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BEA | Bureau of Economic Analysis Table </a:t>
            </a:r>
            <a:endParaRPr>
              <a:solidFill>
                <a:schemeClr val="accent1"/>
              </a:solidFil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BEA | Bureau of Economic Analysis Table 2</a:t>
            </a:r>
            <a:r>
              <a:rPr lang="en" sz="1200">
                <a:solidFill>
                  <a:schemeClr val="accent1"/>
                </a:solidFill>
                <a:latin typeface="Arial"/>
                <a:ea typeface="Arial"/>
                <a:cs typeface="Arial"/>
                <a:sym typeface="Arial"/>
              </a:rPr>
              <a:t>             </a:t>
            </a:r>
            <a:endParaRPr sz="1200">
              <a:solidFill>
                <a:schemeClr val="accent1"/>
              </a:solidFill>
              <a:latin typeface="Arial"/>
              <a:ea typeface="Arial"/>
              <a:cs typeface="Arial"/>
              <a:sym typeface="Aria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hlinkClick r:id="rId6">
                  <a:extLst>
                    <a:ext uri="{A12FA001-AC4F-418D-AE19-62706E023703}">
                      <ahyp:hlinkClr xmlns:ahyp="http://schemas.microsoft.com/office/drawing/2018/hyperlinkcolor" val="tx"/>
                    </a:ext>
                  </a:extLst>
                </a:hlinkClick>
              </a:rPr>
              <a:t>U.S. Bureau of Labor Statistics</a:t>
            </a:r>
            <a:endParaRPr sz="1200" u="sng">
              <a:solidFill>
                <a:schemeClr val="accent1"/>
              </a:solidFill>
              <a:latin typeface="Arial"/>
              <a:ea typeface="Arial"/>
              <a:cs typeface="Arial"/>
              <a:sym typeface="Arial"/>
            </a:endParaRPr>
          </a:p>
          <a:p>
            <a:pPr marL="457200" lvl="0" indent="-342900" algn="l" rtl="0">
              <a:spcBef>
                <a:spcPts val="0"/>
              </a:spcBef>
              <a:spcAft>
                <a:spcPts val="0"/>
              </a:spcAft>
              <a:buClr>
                <a:schemeClr val="accent1"/>
              </a:buClr>
              <a:buSzPts val="1800"/>
              <a:buChar char="●"/>
            </a:pPr>
            <a:r>
              <a:rPr lang="en" sz="1200" u="sng">
                <a:solidFill>
                  <a:schemeClr val="accent1"/>
                </a:solidFill>
                <a:latin typeface="Arial"/>
                <a:ea typeface="Arial"/>
                <a:cs typeface="Arial"/>
                <a:sym typeface="Arial"/>
              </a:rPr>
              <a:t>Kaggle | HR Analytics Attrition</a:t>
            </a:r>
            <a:endParaRPr>
              <a:solidFill>
                <a:schemeClr val="accent1"/>
              </a:solidFill>
            </a:endParaRPr>
          </a:p>
        </p:txBody>
      </p:sp>
      <p:pic>
        <p:nvPicPr>
          <p:cNvPr id="96" name="Google Shape;96;p17"/>
          <p:cNvPicPr preferRelativeResize="0"/>
          <p:nvPr/>
        </p:nvPicPr>
        <p:blipFill>
          <a:blip r:embed="rId7">
            <a:alphaModFix/>
          </a:blip>
          <a:stretch>
            <a:fillRect/>
          </a:stretch>
        </p:blipFill>
        <p:spPr>
          <a:xfrm>
            <a:off x="7029100" y="2135325"/>
            <a:ext cx="1966700" cy="520575"/>
          </a:xfrm>
          <a:prstGeom prst="rect">
            <a:avLst/>
          </a:prstGeom>
          <a:noFill/>
          <a:ln w="19050" cap="flat" cmpd="sng">
            <a:solidFill>
              <a:schemeClr val="dk2"/>
            </a:solidFill>
            <a:prstDash val="solid"/>
            <a:round/>
            <a:headEnd type="none" w="sm" len="sm"/>
            <a:tailEnd type="none" w="sm" len="sm"/>
          </a:ln>
        </p:spPr>
      </p:pic>
      <p:pic>
        <p:nvPicPr>
          <p:cNvPr id="97" name="Google Shape;97;p17"/>
          <p:cNvPicPr preferRelativeResize="0"/>
          <p:nvPr/>
        </p:nvPicPr>
        <p:blipFill>
          <a:blip r:embed="rId8">
            <a:alphaModFix/>
          </a:blip>
          <a:stretch>
            <a:fillRect/>
          </a:stretch>
        </p:blipFill>
        <p:spPr>
          <a:xfrm>
            <a:off x="7029100" y="746757"/>
            <a:ext cx="1549900" cy="678750"/>
          </a:xfrm>
          <a:prstGeom prst="rect">
            <a:avLst/>
          </a:prstGeom>
          <a:noFill/>
          <a:ln w="19050" cap="flat" cmpd="sng">
            <a:solidFill>
              <a:schemeClr val="dk2"/>
            </a:solidFill>
            <a:prstDash val="solid"/>
            <a:round/>
            <a:headEnd type="none" w="sm" len="sm"/>
            <a:tailEnd type="none" w="sm" len="sm"/>
          </a:ln>
        </p:spPr>
      </p:pic>
      <p:pic>
        <p:nvPicPr>
          <p:cNvPr id="98" name="Google Shape;98;p17"/>
          <p:cNvPicPr preferRelativeResize="0"/>
          <p:nvPr/>
        </p:nvPicPr>
        <p:blipFill>
          <a:blip r:embed="rId9">
            <a:alphaModFix/>
          </a:blip>
          <a:stretch>
            <a:fillRect/>
          </a:stretch>
        </p:blipFill>
        <p:spPr>
          <a:xfrm>
            <a:off x="7029099" y="1456575"/>
            <a:ext cx="1744051" cy="678750"/>
          </a:xfrm>
          <a:prstGeom prst="rect">
            <a:avLst/>
          </a:prstGeom>
          <a:noFill/>
          <a:ln w="19050" cap="flat" cmpd="sng">
            <a:solidFill>
              <a:schemeClr val="dk2"/>
            </a:solidFill>
            <a:prstDash val="solid"/>
            <a:round/>
            <a:headEnd type="none" w="sm" len="sm"/>
            <a:tailEnd type="none" w="sm" len="sm"/>
          </a:ln>
        </p:spPr>
      </p:pic>
      <p:pic>
        <p:nvPicPr>
          <p:cNvPr id="99" name="Google Shape;99;p17"/>
          <p:cNvPicPr preferRelativeResize="0"/>
          <p:nvPr/>
        </p:nvPicPr>
        <p:blipFill>
          <a:blip r:embed="rId10">
            <a:alphaModFix/>
          </a:blip>
          <a:stretch>
            <a:fillRect/>
          </a:stretch>
        </p:blipFill>
        <p:spPr>
          <a:xfrm>
            <a:off x="7029100" y="84275"/>
            <a:ext cx="976705" cy="631400"/>
          </a:xfrm>
          <a:prstGeom prst="rect">
            <a:avLst/>
          </a:prstGeom>
          <a:noFill/>
          <a:ln w="19050" cap="flat" cmpd="sng">
            <a:solidFill>
              <a:schemeClr val="dk2"/>
            </a:solidFill>
            <a:prstDash val="solid"/>
            <a:round/>
            <a:headEnd type="none" w="sm" len="sm"/>
            <a:tailEnd type="none" w="sm" len="sm"/>
          </a:ln>
        </p:spPr>
      </p:pic>
      <p:pic>
        <p:nvPicPr>
          <p:cNvPr id="100" name="Google Shape;100;p17"/>
          <p:cNvPicPr preferRelativeResize="0"/>
          <p:nvPr/>
        </p:nvPicPr>
        <p:blipFill>
          <a:blip r:embed="rId11">
            <a:alphaModFix/>
          </a:blip>
          <a:stretch>
            <a:fillRect/>
          </a:stretch>
        </p:blipFill>
        <p:spPr>
          <a:xfrm>
            <a:off x="1364037" y="2738975"/>
            <a:ext cx="6415926" cy="2111999"/>
          </a:xfrm>
          <a:prstGeom prst="rect">
            <a:avLst/>
          </a:prstGeom>
          <a:noFill/>
          <a:ln w="28575" cap="flat" cmpd="sng">
            <a:solidFill>
              <a:schemeClr val="dk2"/>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406350" y="330125"/>
            <a:ext cx="4594500" cy="613200"/>
          </a:xfrm>
          <a:prstGeom prst="rect">
            <a:avLst/>
          </a:prstGeom>
          <a:ln w="38100" cap="flat" cmpd="sng">
            <a:solidFill>
              <a:schemeClr val="accent1"/>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accent1"/>
                </a:solidFill>
              </a:rPr>
              <a:t>Questions we hope to answer:</a:t>
            </a:r>
            <a:endParaRPr>
              <a:solidFill>
                <a:schemeClr val="accent1"/>
              </a:solidFill>
            </a:endParaRPr>
          </a:p>
        </p:txBody>
      </p:sp>
      <p:sp>
        <p:nvSpPr>
          <p:cNvPr id="106" name="Google Shape;106;p18"/>
          <p:cNvSpPr txBox="1">
            <a:spLocks noGrp="1"/>
          </p:cNvSpPr>
          <p:nvPr>
            <p:ph type="body" idx="1"/>
          </p:nvPr>
        </p:nvSpPr>
        <p:spPr>
          <a:xfrm>
            <a:off x="212350" y="1716375"/>
            <a:ext cx="8804100" cy="2451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    </a:t>
            </a:r>
            <a:r>
              <a:rPr lang="en">
                <a:solidFill>
                  <a:schemeClr val="accent1"/>
                </a:solidFill>
              </a:rPr>
              <a:t>What are the contributing factors to individuals resigning from their jobs?</a:t>
            </a:r>
            <a:endParaRPr>
              <a:solidFill>
                <a:schemeClr val="accent1"/>
              </a:solidFill>
            </a:endParaRPr>
          </a:p>
          <a:p>
            <a:pPr marL="0" lvl="0" indent="0" algn="l" rtl="0">
              <a:spcBef>
                <a:spcPts val="1200"/>
              </a:spcBef>
              <a:spcAft>
                <a:spcPts val="0"/>
              </a:spcAft>
              <a:buNone/>
            </a:pPr>
            <a:r>
              <a:rPr lang="en">
                <a:solidFill>
                  <a:schemeClr val="accent1"/>
                </a:solidFill>
              </a:rPr>
              <a:t>    What will future U.S. economic trends look like?</a:t>
            </a:r>
            <a:endParaRPr>
              <a:solidFill>
                <a:schemeClr val="accent1"/>
              </a:solidFill>
            </a:endParaRPr>
          </a:p>
          <a:p>
            <a:pPr marL="0" lvl="0" indent="0" algn="l" rtl="0">
              <a:spcBef>
                <a:spcPts val="1200"/>
              </a:spcBef>
              <a:spcAft>
                <a:spcPts val="1200"/>
              </a:spcAft>
              <a:buNone/>
            </a:pPr>
            <a:r>
              <a:rPr lang="en">
                <a:solidFill>
                  <a:schemeClr val="accent1"/>
                </a:solidFill>
              </a:rPr>
              <a:t>    What industries will be most impacted in the future by resignations?</a:t>
            </a:r>
            <a:endParaRPr>
              <a:solidFill>
                <a:schemeClr val="accent1"/>
              </a:solidFill>
            </a:endParaRPr>
          </a:p>
        </p:txBody>
      </p:sp>
      <p:sp>
        <p:nvSpPr>
          <p:cNvPr id="107" name="Google Shape;107;p18"/>
          <p:cNvSpPr/>
          <p:nvPr/>
        </p:nvSpPr>
        <p:spPr>
          <a:xfrm>
            <a:off x="275425" y="1799038"/>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8"/>
          <p:cNvSpPr/>
          <p:nvPr/>
        </p:nvSpPr>
        <p:spPr>
          <a:xfrm>
            <a:off x="275425" y="2251613"/>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8"/>
          <p:cNvSpPr/>
          <p:nvPr/>
        </p:nvSpPr>
        <p:spPr>
          <a:xfrm>
            <a:off x="275425" y="2724150"/>
            <a:ext cx="189300" cy="168900"/>
          </a:xfrm>
          <a:prstGeom prst="flowChartMagneticTape">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8"/>
          <p:cNvSpPr/>
          <p:nvPr/>
        </p:nvSpPr>
        <p:spPr>
          <a:xfrm>
            <a:off x="7983475" y="251800"/>
            <a:ext cx="668325" cy="95365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chemeClr val="lt2"/>
                </a:solidFill>
                <a:latin typeface="Aria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9"/>
          <p:cNvSpPr txBox="1">
            <a:spLocks noGrp="1"/>
          </p:cNvSpPr>
          <p:nvPr>
            <p:ph type="ctrTitle"/>
          </p:nvPr>
        </p:nvSpPr>
        <p:spPr>
          <a:xfrm>
            <a:off x="309925" y="442800"/>
            <a:ext cx="4741500" cy="787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Clr>
                <a:schemeClr val="dk1"/>
              </a:buClr>
              <a:buSzPct val="26329"/>
              <a:buFont typeface="Arial"/>
              <a:buNone/>
            </a:pPr>
            <a:r>
              <a:rPr lang="en" sz="4177">
                <a:latin typeface="Nunito"/>
                <a:ea typeface="Nunito"/>
                <a:cs typeface="Nunito"/>
                <a:sym typeface="Nunito"/>
              </a:rPr>
              <a:t>Employee Attrition</a:t>
            </a:r>
            <a:endParaRPr sz="5977">
              <a:latin typeface="Nunito"/>
              <a:ea typeface="Nunito"/>
              <a:cs typeface="Nunito"/>
              <a:sym typeface="Nunito"/>
            </a:endParaRPr>
          </a:p>
        </p:txBody>
      </p:sp>
      <p:sp>
        <p:nvSpPr>
          <p:cNvPr id="116" name="Google Shape;116;p19"/>
          <p:cNvSpPr txBox="1">
            <a:spLocks noGrp="1"/>
          </p:cNvSpPr>
          <p:nvPr>
            <p:ph type="subTitle" idx="1"/>
          </p:nvPr>
        </p:nvSpPr>
        <p:spPr>
          <a:xfrm>
            <a:off x="992500" y="1919250"/>
            <a:ext cx="2901300" cy="65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ts val="1100"/>
              <a:buFont typeface="Arial"/>
              <a:buNone/>
            </a:pPr>
            <a:r>
              <a:rPr lang="en">
                <a:solidFill>
                  <a:schemeClr val="accent1"/>
                </a:solidFill>
              </a:rPr>
              <a:t>The Five R’s</a:t>
            </a:r>
            <a:endParaRPr sz="3400">
              <a:solidFill>
                <a:schemeClr val="accent1"/>
              </a:solidFill>
              <a:latin typeface="Nunito"/>
              <a:ea typeface="Nunito"/>
              <a:cs typeface="Nunito"/>
              <a:sym typeface="Nunito"/>
            </a:endParaRPr>
          </a:p>
        </p:txBody>
      </p:sp>
      <p:sp>
        <p:nvSpPr>
          <p:cNvPr id="117" name="Google Shape;117;p19"/>
          <p:cNvSpPr txBox="1"/>
          <p:nvPr/>
        </p:nvSpPr>
        <p:spPr>
          <a:xfrm>
            <a:off x="922675" y="2143075"/>
            <a:ext cx="2719800" cy="201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Retirement</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Relocation</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Reconsideration</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Reshuffling</a:t>
            </a:r>
            <a:endParaRPr sz="2100">
              <a:solidFill>
                <a:schemeClr val="accent1"/>
              </a:solidFill>
              <a:latin typeface="Old Standard TT"/>
              <a:ea typeface="Old Standard TT"/>
              <a:cs typeface="Old Standard TT"/>
              <a:sym typeface="Old Standard TT"/>
            </a:endParaRPr>
          </a:p>
          <a:p>
            <a:pPr marL="457200" lvl="0" indent="-361950" algn="l" rtl="0">
              <a:spcBef>
                <a:spcPts val="0"/>
              </a:spcBef>
              <a:spcAft>
                <a:spcPts val="0"/>
              </a:spcAft>
              <a:buClr>
                <a:schemeClr val="accent1"/>
              </a:buClr>
              <a:buSzPts val="2100"/>
              <a:buFont typeface="Old Standard TT"/>
              <a:buChar char="●"/>
            </a:pPr>
            <a:r>
              <a:rPr lang="en" sz="2100">
                <a:solidFill>
                  <a:schemeClr val="accent1"/>
                </a:solidFill>
                <a:latin typeface="Old Standard TT"/>
                <a:ea typeface="Old Standard TT"/>
                <a:cs typeface="Old Standard TT"/>
                <a:sym typeface="Old Standard TT"/>
              </a:rPr>
              <a:t>Reluctance</a:t>
            </a:r>
            <a:endParaRPr sz="2100">
              <a:solidFill>
                <a:schemeClr val="accent1"/>
              </a:solidFill>
              <a:latin typeface="Old Standard TT"/>
              <a:ea typeface="Old Standard TT"/>
              <a:cs typeface="Old Standard TT"/>
              <a:sym typeface="Old Standard TT"/>
            </a:endParaRPr>
          </a:p>
        </p:txBody>
      </p:sp>
      <p:sp>
        <p:nvSpPr>
          <p:cNvPr id="118" name="Google Shape;118;p19"/>
          <p:cNvSpPr txBox="1"/>
          <p:nvPr/>
        </p:nvSpPr>
        <p:spPr>
          <a:xfrm>
            <a:off x="5656525" y="2085200"/>
            <a:ext cx="24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accent1"/>
              </a:solidFill>
              <a:latin typeface="Old Standard TT"/>
              <a:ea typeface="Old Standard TT"/>
              <a:cs typeface="Old Standard TT"/>
              <a:sym typeface="Old Standard TT"/>
            </a:endParaRPr>
          </a:p>
        </p:txBody>
      </p:sp>
      <p:pic>
        <p:nvPicPr>
          <p:cNvPr id="119" name="Google Shape;119;p19"/>
          <p:cNvPicPr preferRelativeResize="0"/>
          <p:nvPr/>
        </p:nvPicPr>
        <p:blipFill>
          <a:blip r:embed="rId3">
            <a:alphaModFix/>
          </a:blip>
          <a:stretch>
            <a:fillRect/>
          </a:stretch>
        </p:blipFill>
        <p:spPr>
          <a:xfrm>
            <a:off x="3762825" y="1705175"/>
            <a:ext cx="3490682" cy="3438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ctrTitle"/>
          </p:nvPr>
        </p:nvSpPr>
        <p:spPr>
          <a:xfrm>
            <a:off x="0" y="451325"/>
            <a:ext cx="5160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Retirement</a:t>
            </a:r>
            <a:endParaRPr/>
          </a:p>
        </p:txBody>
      </p:sp>
      <p:pic>
        <p:nvPicPr>
          <p:cNvPr id="125" name="Google Shape;125;p20"/>
          <p:cNvPicPr preferRelativeResize="0"/>
          <p:nvPr/>
        </p:nvPicPr>
        <p:blipFill>
          <a:blip r:embed="rId3">
            <a:alphaModFix/>
          </a:blip>
          <a:stretch>
            <a:fillRect/>
          </a:stretch>
        </p:blipFill>
        <p:spPr>
          <a:xfrm>
            <a:off x="1568125" y="1699900"/>
            <a:ext cx="6007751" cy="3443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ctrTitle"/>
          </p:nvPr>
        </p:nvSpPr>
        <p:spPr>
          <a:xfrm>
            <a:off x="0" y="392425"/>
            <a:ext cx="3767400" cy="8829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Relocation</a:t>
            </a:r>
            <a:endParaRPr/>
          </a:p>
        </p:txBody>
      </p:sp>
      <p:pic>
        <p:nvPicPr>
          <p:cNvPr id="131" name="Google Shape;131;p21"/>
          <p:cNvPicPr preferRelativeResize="0"/>
          <p:nvPr/>
        </p:nvPicPr>
        <p:blipFill>
          <a:blip r:embed="rId3">
            <a:alphaModFix/>
          </a:blip>
          <a:stretch>
            <a:fillRect/>
          </a:stretch>
        </p:blipFill>
        <p:spPr>
          <a:xfrm>
            <a:off x="1639826" y="1696425"/>
            <a:ext cx="5864343" cy="3447075"/>
          </a:xfrm>
          <a:prstGeom prst="rect">
            <a:avLst/>
          </a:prstGeom>
          <a:noFill/>
          <a:ln>
            <a:noFill/>
          </a:ln>
        </p:spPr>
      </p:pic>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1745</Words>
  <Application>Microsoft Office PowerPoint</Application>
  <PresentationFormat>On-screen Show (16:9)</PresentationFormat>
  <Paragraphs>142</Paragraphs>
  <Slides>35</Slides>
  <Notes>35</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Nunito</vt:lpstr>
      <vt:lpstr>Arial</vt:lpstr>
      <vt:lpstr>Old Standard TT</vt:lpstr>
      <vt:lpstr>Paperback</vt:lpstr>
      <vt:lpstr>The Great Resignation Analysis</vt:lpstr>
      <vt:lpstr>Topic Selection</vt:lpstr>
      <vt:lpstr>Background</vt:lpstr>
      <vt:lpstr> Motivation</vt:lpstr>
      <vt:lpstr>Data Sources</vt:lpstr>
      <vt:lpstr>Questions we hope to answer:</vt:lpstr>
      <vt:lpstr>Employee Attrition</vt:lpstr>
      <vt:lpstr>Retirement</vt:lpstr>
      <vt:lpstr>Relocation</vt:lpstr>
      <vt:lpstr>Reconsideration</vt:lpstr>
      <vt:lpstr>Reshuffling</vt:lpstr>
      <vt:lpstr>Reluctance</vt:lpstr>
      <vt:lpstr>IBM Employee Survey</vt:lpstr>
      <vt:lpstr>IBM Employee Survey</vt:lpstr>
      <vt:lpstr>IBM Employee Survey</vt:lpstr>
      <vt:lpstr>Data Cleaning / ETL</vt:lpstr>
      <vt:lpstr>Data Cleaning / ETL</vt:lpstr>
      <vt:lpstr>Data Cleaning / ETL</vt:lpstr>
      <vt:lpstr>Database / SQL</vt:lpstr>
      <vt:lpstr>Database / SQL</vt:lpstr>
      <vt:lpstr>Database / SQL  </vt:lpstr>
      <vt:lpstr>Data Cleaning / Visualization</vt:lpstr>
      <vt:lpstr>PowerPoint Presentation</vt:lpstr>
      <vt:lpstr>Data Cleaning / Visualization</vt:lpstr>
      <vt:lpstr>PowerPoint Presentation</vt:lpstr>
      <vt:lpstr>Machine Learning </vt:lpstr>
      <vt:lpstr>Machine Learning </vt:lpstr>
      <vt:lpstr>Machine Learning </vt:lpstr>
      <vt:lpstr>Machine Learning </vt:lpstr>
      <vt:lpstr>Machine Learning </vt:lpstr>
      <vt:lpstr>Machine Learning </vt:lpstr>
      <vt:lpstr>Tableau</vt:lpstr>
      <vt:lpstr>Conclusion &amp; Future Recommendations </vt:lpstr>
      <vt:lpstr>Technologies &amp; Languages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Great Resignation Analysis</dc:title>
  <dc:creator>Heather Bailey</dc:creator>
  <cp:lastModifiedBy>Heather Bailey</cp:lastModifiedBy>
  <cp:revision>1</cp:revision>
  <dcterms:modified xsi:type="dcterms:W3CDTF">2022-11-23T19:08:29Z</dcterms:modified>
</cp:coreProperties>
</file>